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sldIdLst>
    <p:sldId id="283"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258B"/>
    <a:srgbClr val="7972B5"/>
    <a:srgbClr val="34B8D6"/>
    <a:srgbClr val="3B7BC0"/>
    <a:srgbClr val="DC6341"/>
    <a:srgbClr val="76A7D9"/>
    <a:srgbClr val="574A9E"/>
    <a:srgbClr val="7769AE"/>
    <a:srgbClr val="F2F2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749"/>
    <p:restoredTop sz="94561"/>
  </p:normalViewPr>
  <p:slideViewPr>
    <p:cSldViewPr snapToGrid="0">
      <p:cViewPr varScale="1">
        <p:scale>
          <a:sx n="81" d="100"/>
          <a:sy n="81" d="100"/>
        </p:scale>
        <p:origin x="239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4DEC92-698F-5D4B-9210-2AAF95C06BC4}" type="datetimeFigureOut">
              <a:rPr kumimoji="1" lang="ja-JP" altLang="en-US" smtClean="0"/>
              <a:t>2026/1/28</a:t>
            </a:fld>
            <a:endParaRPr kumimoji="1" lang="ja-JP" altLang="en-US"/>
          </a:p>
        </p:txBody>
      </p:sp>
      <p:sp>
        <p:nvSpPr>
          <p:cNvPr id="4" name="スライド イメージ プレースホルダー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41302A-B7A0-7247-BABE-D6ECBC862346}" type="slidenum">
              <a:rPr kumimoji="1" lang="ja-JP" altLang="en-US" smtClean="0"/>
              <a:t>‹#›</a:t>
            </a:fld>
            <a:endParaRPr kumimoji="1" lang="ja-JP" altLang="en-US"/>
          </a:p>
        </p:txBody>
      </p:sp>
    </p:spTree>
    <p:extLst>
      <p:ext uri="{BB962C8B-B14F-4D97-AF65-F5344CB8AC3E}">
        <p14:creationId xmlns:p14="http://schemas.microsoft.com/office/powerpoint/2010/main" val="11540344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6C41302A-B7A0-7247-BABE-D6ECBC862346}" type="slidenum">
              <a:rPr kumimoji="1" lang="ja-JP" altLang="en-US" smtClean="0"/>
              <a:t>1</a:t>
            </a:fld>
            <a:endParaRPr kumimoji="1" lang="ja-JP" altLang="en-US"/>
          </a:p>
        </p:txBody>
      </p:sp>
    </p:spTree>
    <p:extLst>
      <p:ext uri="{BB962C8B-B14F-4D97-AF65-F5344CB8AC3E}">
        <p14:creationId xmlns:p14="http://schemas.microsoft.com/office/powerpoint/2010/main" val="277370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a:prstGeom prst="rect">
            <a:avLst/>
          </a:prstGeo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a:prstGeom prst="rect">
            <a:avLst/>
          </a:prstGeo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471488" y="9181397"/>
            <a:ext cx="1543050" cy="527403"/>
          </a:xfrm>
          <a:prstGeom prst="rect">
            <a:avLst/>
          </a:prstGeom>
        </p:spPr>
        <p:txBody>
          <a:bodyPr/>
          <a:lstStyle/>
          <a:p>
            <a:fld id="{5C87908C-608A-0F4D-88DA-F6E18D8067FB}" type="datetimeFigureOut">
              <a:rPr kumimoji="1" lang="ja-JP" altLang="en-US" smtClean="0"/>
              <a:t>2026/1/28</a:t>
            </a:fld>
            <a:endParaRPr kumimoji="1" lang="ja-JP" altLang="en-US"/>
          </a:p>
        </p:txBody>
      </p:sp>
      <p:sp>
        <p:nvSpPr>
          <p:cNvPr id="5" name="Footer Placeholder 4"/>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4843463" y="9181397"/>
            <a:ext cx="1543050" cy="527403"/>
          </a:xfrm>
          <a:prstGeom prst="rect">
            <a:avLst/>
          </a:prstGeom>
        </p:spPr>
        <p:txBody>
          <a:bodyPr/>
          <a:lstStyle/>
          <a:p>
            <a:fld id="{A859A6C5-8678-CC44-AB7F-5C44D691A549}" type="slidenum">
              <a:rPr kumimoji="1" lang="ja-JP" altLang="en-US" smtClean="0"/>
              <a:t>‹#›</a:t>
            </a:fld>
            <a:endParaRPr kumimoji="1" lang="ja-JP" altLang="en-US"/>
          </a:p>
        </p:txBody>
      </p:sp>
    </p:spTree>
    <p:extLst>
      <p:ext uri="{BB962C8B-B14F-4D97-AF65-F5344CB8AC3E}">
        <p14:creationId xmlns:p14="http://schemas.microsoft.com/office/powerpoint/2010/main" val="3378593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471488" y="527405"/>
            <a:ext cx="5915025" cy="1914702"/>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2637014"/>
            <a:ext cx="5915025" cy="6285266"/>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471488" y="9181397"/>
            <a:ext cx="1543050" cy="527403"/>
          </a:xfrm>
          <a:prstGeom prst="rect">
            <a:avLst/>
          </a:prstGeom>
        </p:spPr>
        <p:txBody>
          <a:bodyPr/>
          <a:lstStyle/>
          <a:p>
            <a:fld id="{5C87908C-608A-0F4D-88DA-F6E18D8067FB}" type="datetimeFigureOut">
              <a:rPr kumimoji="1" lang="ja-JP" altLang="en-US" smtClean="0"/>
              <a:t>2026/1/28</a:t>
            </a:fld>
            <a:endParaRPr kumimoji="1" lang="ja-JP" altLang="en-US"/>
          </a:p>
        </p:txBody>
      </p:sp>
      <p:sp>
        <p:nvSpPr>
          <p:cNvPr id="5" name="Footer Placeholder 4"/>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4843463" y="9181397"/>
            <a:ext cx="1543050" cy="527403"/>
          </a:xfrm>
          <a:prstGeom prst="rect">
            <a:avLst/>
          </a:prstGeom>
        </p:spPr>
        <p:txBody>
          <a:bodyPr/>
          <a:lstStyle/>
          <a:p>
            <a:fld id="{A859A6C5-8678-CC44-AB7F-5C44D691A549}" type="slidenum">
              <a:rPr kumimoji="1" lang="ja-JP" altLang="en-US" smtClean="0"/>
              <a:t>‹#›</a:t>
            </a:fld>
            <a:endParaRPr kumimoji="1" lang="ja-JP" altLang="en-US"/>
          </a:p>
        </p:txBody>
      </p:sp>
    </p:spTree>
    <p:extLst>
      <p:ext uri="{BB962C8B-B14F-4D97-AF65-F5344CB8AC3E}">
        <p14:creationId xmlns:p14="http://schemas.microsoft.com/office/powerpoint/2010/main" val="1020169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471488" y="9181397"/>
            <a:ext cx="1543050" cy="527403"/>
          </a:xfrm>
          <a:prstGeom prst="rect">
            <a:avLst/>
          </a:prstGeom>
        </p:spPr>
        <p:txBody>
          <a:bodyPr/>
          <a:lstStyle/>
          <a:p>
            <a:fld id="{5C87908C-608A-0F4D-88DA-F6E18D8067FB}" type="datetimeFigureOut">
              <a:rPr kumimoji="1" lang="ja-JP" altLang="en-US" smtClean="0"/>
              <a:t>2026/1/28</a:t>
            </a:fld>
            <a:endParaRPr kumimoji="1" lang="ja-JP" altLang="en-US"/>
          </a:p>
        </p:txBody>
      </p:sp>
      <p:sp>
        <p:nvSpPr>
          <p:cNvPr id="5" name="Footer Placeholder 4"/>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4843463" y="9181397"/>
            <a:ext cx="1543050" cy="527403"/>
          </a:xfrm>
          <a:prstGeom prst="rect">
            <a:avLst/>
          </a:prstGeom>
        </p:spPr>
        <p:txBody>
          <a:bodyPr/>
          <a:lstStyle/>
          <a:p>
            <a:fld id="{A859A6C5-8678-CC44-AB7F-5C44D691A549}" type="slidenum">
              <a:rPr kumimoji="1" lang="ja-JP" altLang="en-US" smtClean="0"/>
              <a:t>‹#›</a:t>
            </a:fld>
            <a:endParaRPr kumimoji="1" lang="ja-JP" altLang="en-US"/>
          </a:p>
        </p:txBody>
      </p:sp>
    </p:spTree>
    <p:extLst>
      <p:ext uri="{BB962C8B-B14F-4D97-AF65-F5344CB8AC3E}">
        <p14:creationId xmlns:p14="http://schemas.microsoft.com/office/powerpoint/2010/main" val="424517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1488" y="527405"/>
            <a:ext cx="5915025" cy="1914702"/>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471488" y="2637014"/>
            <a:ext cx="5915025" cy="6285266"/>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471488" y="9181397"/>
            <a:ext cx="1543050" cy="527403"/>
          </a:xfrm>
          <a:prstGeom prst="rect">
            <a:avLst/>
          </a:prstGeom>
        </p:spPr>
        <p:txBody>
          <a:bodyPr/>
          <a:lstStyle/>
          <a:p>
            <a:fld id="{5C87908C-608A-0F4D-88DA-F6E18D8067FB}" type="datetimeFigureOut">
              <a:rPr kumimoji="1" lang="ja-JP" altLang="en-US" smtClean="0"/>
              <a:t>2026/1/28</a:t>
            </a:fld>
            <a:endParaRPr kumimoji="1" lang="ja-JP" altLang="en-US"/>
          </a:p>
        </p:txBody>
      </p:sp>
      <p:sp>
        <p:nvSpPr>
          <p:cNvPr id="5" name="Footer Placeholder 4"/>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4843463" y="9181397"/>
            <a:ext cx="1543050" cy="527403"/>
          </a:xfrm>
          <a:prstGeom prst="rect">
            <a:avLst/>
          </a:prstGeom>
        </p:spPr>
        <p:txBody>
          <a:bodyPr/>
          <a:lstStyle/>
          <a:p>
            <a:fld id="{A859A6C5-8678-CC44-AB7F-5C44D691A549}" type="slidenum">
              <a:rPr kumimoji="1" lang="ja-JP" altLang="en-US" smtClean="0"/>
              <a:t>‹#›</a:t>
            </a:fld>
            <a:endParaRPr kumimoji="1" lang="ja-JP" altLang="en-US"/>
          </a:p>
        </p:txBody>
      </p:sp>
    </p:spTree>
    <p:extLst>
      <p:ext uri="{BB962C8B-B14F-4D97-AF65-F5344CB8AC3E}">
        <p14:creationId xmlns:p14="http://schemas.microsoft.com/office/powerpoint/2010/main" val="4082225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a:prstGeom prst="rect">
            <a:avLst/>
          </a:prstGeo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a:prstGeom prst="rect">
            <a:avLst/>
          </a:prstGeo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471488" y="9181397"/>
            <a:ext cx="1543050" cy="527403"/>
          </a:xfrm>
          <a:prstGeom prst="rect">
            <a:avLst/>
          </a:prstGeom>
        </p:spPr>
        <p:txBody>
          <a:bodyPr/>
          <a:lstStyle/>
          <a:p>
            <a:fld id="{5C87908C-608A-0F4D-88DA-F6E18D8067FB}" type="datetimeFigureOut">
              <a:rPr kumimoji="1" lang="ja-JP" altLang="en-US" smtClean="0"/>
              <a:t>2026/1/28</a:t>
            </a:fld>
            <a:endParaRPr kumimoji="1" lang="ja-JP" altLang="en-US"/>
          </a:p>
        </p:txBody>
      </p:sp>
      <p:sp>
        <p:nvSpPr>
          <p:cNvPr id="5" name="Footer Placeholder 4"/>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4843463" y="9181397"/>
            <a:ext cx="1543050" cy="527403"/>
          </a:xfrm>
          <a:prstGeom prst="rect">
            <a:avLst/>
          </a:prstGeom>
        </p:spPr>
        <p:txBody>
          <a:bodyPr/>
          <a:lstStyle/>
          <a:p>
            <a:fld id="{A859A6C5-8678-CC44-AB7F-5C44D691A549}" type="slidenum">
              <a:rPr kumimoji="1" lang="ja-JP" altLang="en-US" smtClean="0"/>
              <a:t>‹#›</a:t>
            </a:fld>
            <a:endParaRPr kumimoji="1" lang="ja-JP" altLang="en-US"/>
          </a:p>
        </p:txBody>
      </p:sp>
    </p:spTree>
    <p:extLst>
      <p:ext uri="{BB962C8B-B14F-4D97-AF65-F5344CB8AC3E}">
        <p14:creationId xmlns:p14="http://schemas.microsoft.com/office/powerpoint/2010/main" val="1353508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1488" y="527405"/>
            <a:ext cx="5915025" cy="1914702"/>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471488" y="9181397"/>
            <a:ext cx="1543050" cy="527403"/>
          </a:xfrm>
          <a:prstGeom prst="rect">
            <a:avLst/>
          </a:prstGeom>
        </p:spPr>
        <p:txBody>
          <a:bodyPr/>
          <a:lstStyle/>
          <a:p>
            <a:fld id="{5C87908C-608A-0F4D-88DA-F6E18D8067FB}" type="datetimeFigureOut">
              <a:rPr kumimoji="1" lang="ja-JP" altLang="en-US" smtClean="0"/>
              <a:t>2026/1/28</a:t>
            </a:fld>
            <a:endParaRPr kumimoji="1" lang="ja-JP" altLang="en-US"/>
          </a:p>
        </p:txBody>
      </p:sp>
      <p:sp>
        <p:nvSpPr>
          <p:cNvPr id="6" name="Footer Placeholder 5"/>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4843463" y="9181397"/>
            <a:ext cx="1543050" cy="527403"/>
          </a:xfrm>
          <a:prstGeom prst="rect">
            <a:avLst/>
          </a:prstGeom>
        </p:spPr>
        <p:txBody>
          <a:bodyPr/>
          <a:lstStyle/>
          <a:p>
            <a:fld id="{A859A6C5-8678-CC44-AB7F-5C44D691A549}" type="slidenum">
              <a:rPr kumimoji="1" lang="ja-JP" altLang="en-US" smtClean="0"/>
              <a:t>‹#›</a:t>
            </a:fld>
            <a:endParaRPr kumimoji="1" lang="ja-JP" altLang="en-US"/>
          </a:p>
        </p:txBody>
      </p:sp>
    </p:spTree>
    <p:extLst>
      <p:ext uri="{BB962C8B-B14F-4D97-AF65-F5344CB8AC3E}">
        <p14:creationId xmlns:p14="http://schemas.microsoft.com/office/powerpoint/2010/main" val="201159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a:xfrm>
            <a:off x="471488" y="9181397"/>
            <a:ext cx="1543050" cy="527403"/>
          </a:xfrm>
          <a:prstGeom prst="rect">
            <a:avLst/>
          </a:prstGeom>
        </p:spPr>
        <p:txBody>
          <a:bodyPr/>
          <a:lstStyle/>
          <a:p>
            <a:fld id="{5C87908C-608A-0F4D-88DA-F6E18D8067FB}" type="datetimeFigureOut">
              <a:rPr kumimoji="1" lang="ja-JP" altLang="en-US" smtClean="0"/>
              <a:t>2026/1/28</a:t>
            </a:fld>
            <a:endParaRPr kumimoji="1" lang="ja-JP" altLang="en-US"/>
          </a:p>
        </p:txBody>
      </p:sp>
      <p:sp>
        <p:nvSpPr>
          <p:cNvPr id="8" name="Footer Placeholder 7"/>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4843463" y="9181397"/>
            <a:ext cx="1543050" cy="527403"/>
          </a:xfrm>
          <a:prstGeom prst="rect">
            <a:avLst/>
          </a:prstGeom>
        </p:spPr>
        <p:txBody>
          <a:bodyPr/>
          <a:lstStyle/>
          <a:p>
            <a:fld id="{A859A6C5-8678-CC44-AB7F-5C44D691A549}" type="slidenum">
              <a:rPr kumimoji="1" lang="ja-JP" altLang="en-US" smtClean="0"/>
              <a:t>‹#›</a:t>
            </a:fld>
            <a:endParaRPr kumimoji="1" lang="ja-JP" altLang="en-US"/>
          </a:p>
        </p:txBody>
      </p:sp>
    </p:spTree>
    <p:extLst>
      <p:ext uri="{BB962C8B-B14F-4D97-AF65-F5344CB8AC3E}">
        <p14:creationId xmlns:p14="http://schemas.microsoft.com/office/powerpoint/2010/main" val="2251180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471488" y="527405"/>
            <a:ext cx="5915025" cy="1914702"/>
          </a:xfrm>
          <a:prstGeom prst="rect">
            <a:avLst/>
          </a:prstGeo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a:xfrm>
            <a:off x="471488" y="9181397"/>
            <a:ext cx="1543050" cy="527403"/>
          </a:xfrm>
          <a:prstGeom prst="rect">
            <a:avLst/>
          </a:prstGeom>
        </p:spPr>
        <p:txBody>
          <a:bodyPr/>
          <a:lstStyle/>
          <a:p>
            <a:fld id="{5C87908C-608A-0F4D-88DA-F6E18D8067FB}" type="datetimeFigureOut">
              <a:rPr kumimoji="1" lang="ja-JP" altLang="en-US" smtClean="0"/>
              <a:t>2026/1/28</a:t>
            </a:fld>
            <a:endParaRPr kumimoji="1" lang="ja-JP" altLang="en-US"/>
          </a:p>
        </p:txBody>
      </p:sp>
      <p:sp>
        <p:nvSpPr>
          <p:cNvPr id="4" name="Footer Placeholder 3"/>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4843463" y="9181397"/>
            <a:ext cx="1543050" cy="527403"/>
          </a:xfrm>
          <a:prstGeom prst="rect">
            <a:avLst/>
          </a:prstGeom>
        </p:spPr>
        <p:txBody>
          <a:bodyPr/>
          <a:lstStyle/>
          <a:p>
            <a:fld id="{A859A6C5-8678-CC44-AB7F-5C44D691A549}" type="slidenum">
              <a:rPr kumimoji="1" lang="ja-JP" altLang="en-US" smtClean="0"/>
              <a:t>‹#›</a:t>
            </a:fld>
            <a:endParaRPr kumimoji="1" lang="ja-JP" altLang="en-US"/>
          </a:p>
        </p:txBody>
      </p:sp>
    </p:spTree>
    <p:extLst>
      <p:ext uri="{BB962C8B-B14F-4D97-AF65-F5344CB8AC3E}">
        <p14:creationId xmlns:p14="http://schemas.microsoft.com/office/powerpoint/2010/main" val="1590546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1488" y="9181397"/>
            <a:ext cx="1543050" cy="527403"/>
          </a:xfrm>
          <a:prstGeom prst="rect">
            <a:avLst/>
          </a:prstGeom>
        </p:spPr>
        <p:txBody>
          <a:bodyPr/>
          <a:lstStyle/>
          <a:p>
            <a:fld id="{5C87908C-608A-0F4D-88DA-F6E18D8067FB}" type="datetimeFigureOut">
              <a:rPr kumimoji="1" lang="ja-JP" altLang="en-US" smtClean="0"/>
              <a:t>2026/1/28</a:t>
            </a:fld>
            <a:endParaRPr kumimoji="1" lang="ja-JP" altLang="en-US"/>
          </a:p>
        </p:txBody>
      </p:sp>
      <p:sp>
        <p:nvSpPr>
          <p:cNvPr id="3" name="Footer Placeholder 2"/>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4843463" y="9181397"/>
            <a:ext cx="1543050" cy="527403"/>
          </a:xfrm>
          <a:prstGeom prst="rect">
            <a:avLst/>
          </a:prstGeom>
        </p:spPr>
        <p:txBody>
          <a:bodyPr/>
          <a:lstStyle/>
          <a:p>
            <a:fld id="{A859A6C5-8678-CC44-AB7F-5C44D691A549}" type="slidenum">
              <a:rPr kumimoji="1" lang="ja-JP" altLang="en-US" smtClean="0"/>
              <a:t>‹#›</a:t>
            </a:fld>
            <a:endParaRPr kumimoji="1" lang="ja-JP" altLang="en-US"/>
          </a:p>
        </p:txBody>
      </p:sp>
    </p:spTree>
    <p:extLst>
      <p:ext uri="{BB962C8B-B14F-4D97-AF65-F5344CB8AC3E}">
        <p14:creationId xmlns:p14="http://schemas.microsoft.com/office/powerpoint/2010/main" val="916130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a:prstGeom prst="rect">
            <a:avLst/>
          </a:prstGeo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a:xfrm>
            <a:off x="471488" y="9181397"/>
            <a:ext cx="1543050" cy="527403"/>
          </a:xfrm>
          <a:prstGeom prst="rect">
            <a:avLst/>
          </a:prstGeom>
        </p:spPr>
        <p:txBody>
          <a:bodyPr/>
          <a:lstStyle/>
          <a:p>
            <a:fld id="{5C87908C-608A-0F4D-88DA-F6E18D8067FB}" type="datetimeFigureOut">
              <a:rPr kumimoji="1" lang="ja-JP" altLang="en-US" smtClean="0"/>
              <a:t>2026/1/28</a:t>
            </a:fld>
            <a:endParaRPr kumimoji="1" lang="ja-JP" altLang="en-US"/>
          </a:p>
        </p:txBody>
      </p:sp>
      <p:sp>
        <p:nvSpPr>
          <p:cNvPr id="6" name="Footer Placeholder 5"/>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4843463" y="9181397"/>
            <a:ext cx="1543050" cy="527403"/>
          </a:xfrm>
          <a:prstGeom prst="rect">
            <a:avLst/>
          </a:prstGeom>
        </p:spPr>
        <p:txBody>
          <a:bodyPr/>
          <a:lstStyle/>
          <a:p>
            <a:fld id="{A859A6C5-8678-CC44-AB7F-5C44D691A549}" type="slidenum">
              <a:rPr kumimoji="1" lang="ja-JP" altLang="en-US" smtClean="0"/>
              <a:t>‹#›</a:t>
            </a:fld>
            <a:endParaRPr kumimoji="1" lang="ja-JP" altLang="en-US"/>
          </a:p>
        </p:txBody>
      </p:sp>
    </p:spTree>
    <p:extLst>
      <p:ext uri="{BB962C8B-B14F-4D97-AF65-F5344CB8AC3E}">
        <p14:creationId xmlns:p14="http://schemas.microsoft.com/office/powerpoint/2010/main" val="136249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a:prstGeom prst="rect">
            <a:avLst/>
          </a:prstGeo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a:prstGeom prst="rect">
            <a:avLst/>
          </a:prstGeo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a:xfrm>
            <a:off x="471488" y="9181397"/>
            <a:ext cx="1543050" cy="527403"/>
          </a:xfrm>
          <a:prstGeom prst="rect">
            <a:avLst/>
          </a:prstGeom>
        </p:spPr>
        <p:txBody>
          <a:bodyPr/>
          <a:lstStyle/>
          <a:p>
            <a:fld id="{5C87908C-608A-0F4D-88DA-F6E18D8067FB}" type="datetimeFigureOut">
              <a:rPr kumimoji="1" lang="ja-JP" altLang="en-US" smtClean="0"/>
              <a:t>2026/1/28</a:t>
            </a:fld>
            <a:endParaRPr kumimoji="1" lang="ja-JP" altLang="en-US"/>
          </a:p>
        </p:txBody>
      </p:sp>
      <p:sp>
        <p:nvSpPr>
          <p:cNvPr id="6" name="Footer Placeholder 5"/>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4843463" y="9181397"/>
            <a:ext cx="1543050" cy="527403"/>
          </a:xfrm>
          <a:prstGeom prst="rect">
            <a:avLst/>
          </a:prstGeom>
        </p:spPr>
        <p:txBody>
          <a:bodyPr/>
          <a:lstStyle/>
          <a:p>
            <a:fld id="{A859A6C5-8678-CC44-AB7F-5C44D691A549}" type="slidenum">
              <a:rPr kumimoji="1" lang="ja-JP" altLang="en-US" smtClean="0"/>
              <a:t>‹#›</a:t>
            </a:fld>
            <a:endParaRPr kumimoji="1" lang="ja-JP" altLang="en-US"/>
          </a:p>
        </p:txBody>
      </p:sp>
    </p:spTree>
    <p:extLst>
      <p:ext uri="{BB962C8B-B14F-4D97-AF65-F5344CB8AC3E}">
        <p14:creationId xmlns:p14="http://schemas.microsoft.com/office/powerpoint/2010/main" val="471779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図 7" descr="背景パターン&#10;&#10;中程度の精度で自動的に生成された説明">
            <a:extLst>
              <a:ext uri="{FF2B5EF4-FFF2-40B4-BE49-F238E27FC236}">
                <a16:creationId xmlns:a16="http://schemas.microsoft.com/office/drawing/2014/main" id="{616DAB0A-73C0-0B47-CF73-BA1B51951D71}"/>
              </a:ext>
            </a:extLst>
          </p:cNvPr>
          <p:cNvPicPr>
            <a:picLocks noChangeAspect="1"/>
          </p:cNvPicPr>
          <p:nvPr userDrawn="1"/>
        </p:nvPicPr>
        <p:blipFill>
          <a:blip r:embed="rId13">
            <a:extLst>
              <a:ext uri="{28A0092B-C50C-407E-A947-70E740481C1C}">
                <a14:useLocalDpi xmlns:a14="http://schemas.microsoft.com/office/drawing/2010/main"/>
              </a:ext>
            </a:extLst>
          </a:blip>
          <a:stretch>
            <a:fillRect/>
          </a:stretch>
        </p:blipFill>
        <p:spPr>
          <a:xfrm>
            <a:off x="0" y="352541"/>
            <a:ext cx="6858000" cy="9553460"/>
          </a:xfrm>
          <a:prstGeom prst="rect">
            <a:avLst/>
          </a:prstGeom>
        </p:spPr>
      </p:pic>
      <p:pic>
        <p:nvPicPr>
          <p:cNvPr id="9" name="図 8" descr="図形, 四角形&#10;&#10;自動的に生成された説明">
            <a:extLst>
              <a:ext uri="{FF2B5EF4-FFF2-40B4-BE49-F238E27FC236}">
                <a16:creationId xmlns:a16="http://schemas.microsoft.com/office/drawing/2014/main" id="{75DE730D-8A4D-49E7-28BF-90A78A2664AB}"/>
              </a:ext>
            </a:extLst>
          </p:cNvPr>
          <p:cNvPicPr>
            <a:picLocks noChangeAspect="1"/>
          </p:cNvPicPr>
          <p:nvPr userDrawn="1"/>
        </p:nvPicPr>
        <p:blipFill>
          <a:blip r:embed="rId14"/>
          <a:stretch>
            <a:fillRect/>
          </a:stretch>
        </p:blipFill>
        <p:spPr>
          <a:xfrm>
            <a:off x="0" y="0"/>
            <a:ext cx="6858000" cy="518615"/>
          </a:xfrm>
          <a:prstGeom prst="rect">
            <a:avLst/>
          </a:prstGeom>
        </p:spPr>
      </p:pic>
    </p:spTree>
    <p:extLst>
      <p:ext uri="{BB962C8B-B14F-4D97-AF65-F5344CB8AC3E}">
        <p14:creationId xmlns:p14="http://schemas.microsoft.com/office/powerpoint/2010/main" val="12047230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テキスト ボックス 42">
            <a:extLst>
              <a:ext uri="{FF2B5EF4-FFF2-40B4-BE49-F238E27FC236}">
                <a16:creationId xmlns:a16="http://schemas.microsoft.com/office/drawing/2014/main" id="{3246E9D8-863D-B0BE-DBD7-E35170584C00}"/>
              </a:ext>
            </a:extLst>
          </p:cNvPr>
          <p:cNvSpPr txBox="1"/>
          <p:nvPr/>
        </p:nvSpPr>
        <p:spPr>
          <a:xfrm>
            <a:off x="-84770" y="9305086"/>
            <a:ext cx="6857999" cy="360035"/>
          </a:xfrm>
          <a:prstGeom prst="rect">
            <a:avLst/>
          </a:prstGeom>
          <a:noFill/>
        </p:spPr>
        <p:txBody>
          <a:bodyPr wrap="square" rtlCol="0">
            <a:spAutoFit/>
          </a:bodyPr>
          <a:lstStyle/>
          <a:p>
            <a:pPr algn="r">
              <a:lnSpc>
                <a:spcPct val="114000"/>
              </a:lnSpc>
            </a:pPr>
            <a:r>
              <a:rPr kumimoji="1" lang="ja-JP" altLang="en-US" sz="1600" b="1">
                <a:solidFill>
                  <a:srgbClr val="35258B"/>
                </a:solidFill>
                <a:latin typeface="+mn-ea"/>
              </a:rPr>
              <a:t>助成金を活用した</a:t>
            </a:r>
            <a:r>
              <a:rPr kumimoji="1" lang="en-US" altLang="ja-JP" sz="1600" b="1" dirty="0">
                <a:solidFill>
                  <a:srgbClr val="35258B"/>
                </a:solidFill>
                <a:latin typeface="+mn-ea"/>
              </a:rPr>
              <a:t>IT</a:t>
            </a:r>
            <a:r>
              <a:rPr kumimoji="1" lang="ja-JP" altLang="en-US" sz="1600" b="1">
                <a:solidFill>
                  <a:srgbClr val="35258B"/>
                </a:solidFill>
                <a:latin typeface="+mn-ea"/>
              </a:rPr>
              <a:t>人材育成に関してぜひお気軽にご相談ください。</a:t>
            </a:r>
          </a:p>
        </p:txBody>
      </p:sp>
      <p:sp>
        <p:nvSpPr>
          <p:cNvPr id="5" name="テキスト ボックス 4">
            <a:extLst>
              <a:ext uri="{FF2B5EF4-FFF2-40B4-BE49-F238E27FC236}">
                <a16:creationId xmlns:a16="http://schemas.microsoft.com/office/drawing/2014/main" id="{8E150400-90B3-7B17-7D9D-B62B6A844763}"/>
              </a:ext>
            </a:extLst>
          </p:cNvPr>
          <p:cNvSpPr txBox="1"/>
          <p:nvPr/>
        </p:nvSpPr>
        <p:spPr>
          <a:xfrm>
            <a:off x="292633" y="1358824"/>
            <a:ext cx="6261269" cy="769441"/>
          </a:xfrm>
          <a:prstGeom prst="rect">
            <a:avLst/>
          </a:prstGeom>
          <a:noFill/>
        </p:spPr>
        <p:txBody>
          <a:bodyPr wrap="square" rtlCol="0">
            <a:spAutoFit/>
          </a:bodyPr>
          <a:lstStyle/>
          <a:p>
            <a:r>
              <a:rPr kumimoji="1" lang="ja-JP" altLang="en-US" sz="4400" b="1">
                <a:solidFill>
                  <a:srgbClr val="35258B"/>
                </a:solidFill>
                <a:latin typeface="+mn-ea"/>
              </a:rPr>
              <a:t>人材開発支援助成金</a:t>
            </a:r>
            <a:endParaRPr kumimoji="1" lang="en-US" altLang="ja-JP" sz="4400" b="1" dirty="0">
              <a:solidFill>
                <a:srgbClr val="35258B"/>
              </a:solidFill>
              <a:latin typeface="+mn-ea"/>
            </a:endParaRPr>
          </a:p>
        </p:txBody>
      </p:sp>
      <p:sp>
        <p:nvSpPr>
          <p:cNvPr id="6" name="テキスト ボックス 5">
            <a:extLst>
              <a:ext uri="{FF2B5EF4-FFF2-40B4-BE49-F238E27FC236}">
                <a16:creationId xmlns:a16="http://schemas.microsoft.com/office/drawing/2014/main" id="{E4087704-966E-83E8-7F56-10DB33B82736}"/>
              </a:ext>
            </a:extLst>
          </p:cNvPr>
          <p:cNvSpPr txBox="1"/>
          <p:nvPr/>
        </p:nvSpPr>
        <p:spPr>
          <a:xfrm>
            <a:off x="275848" y="690530"/>
            <a:ext cx="6261269" cy="769441"/>
          </a:xfrm>
          <a:prstGeom prst="rect">
            <a:avLst/>
          </a:prstGeom>
          <a:noFill/>
        </p:spPr>
        <p:txBody>
          <a:bodyPr wrap="square" rtlCol="0">
            <a:spAutoFit/>
          </a:bodyPr>
          <a:lstStyle/>
          <a:p>
            <a:r>
              <a:rPr kumimoji="1" lang="ja-JP" altLang="en-US" sz="4400" b="1">
                <a:solidFill>
                  <a:srgbClr val="35258B"/>
                </a:solidFill>
                <a:latin typeface="+mn-ea"/>
              </a:rPr>
              <a:t>厚生労働省</a:t>
            </a:r>
            <a:endParaRPr kumimoji="1" lang="en-US" altLang="ja-JP" sz="4400" b="1" dirty="0">
              <a:solidFill>
                <a:srgbClr val="35258B"/>
              </a:solidFill>
              <a:latin typeface="+mn-ea"/>
            </a:endParaRPr>
          </a:p>
        </p:txBody>
      </p:sp>
      <p:sp>
        <p:nvSpPr>
          <p:cNvPr id="7" name="テキスト ボックス 6">
            <a:extLst>
              <a:ext uri="{FF2B5EF4-FFF2-40B4-BE49-F238E27FC236}">
                <a16:creationId xmlns:a16="http://schemas.microsoft.com/office/drawing/2014/main" id="{93CA97A9-C46C-B622-D910-FD89904DA742}"/>
              </a:ext>
            </a:extLst>
          </p:cNvPr>
          <p:cNvSpPr txBox="1"/>
          <p:nvPr/>
        </p:nvSpPr>
        <p:spPr>
          <a:xfrm>
            <a:off x="320883" y="2289097"/>
            <a:ext cx="1800493" cy="369332"/>
          </a:xfrm>
          <a:prstGeom prst="rect">
            <a:avLst/>
          </a:prstGeom>
          <a:noFill/>
        </p:spPr>
        <p:txBody>
          <a:bodyPr wrap="none" rtlCol="0">
            <a:spAutoFit/>
          </a:bodyPr>
          <a:lstStyle/>
          <a:p>
            <a:r>
              <a:rPr kumimoji="1" lang="ja-JP" altLang="en-US" b="1">
                <a:solidFill>
                  <a:srgbClr val="DC6341"/>
                </a:solidFill>
                <a:latin typeface="+mn-ea"/>
              </a:rPr>
              <a:t>受講費用が最大</a:t>
            </a:r>
          </a:p>
        </p:txBody>
      </p:sp>
      <p:sp>
        <p:nvSpPr>
          <p:cNvPr id="9" name="テキスト ボックス 8">
            <a:extLst>
              <a:ext uri="{FF2B5EF4-FFF2-40B4-BE49-F238E27FC236}">
                <a16:creationId xmlns:a16="http://schemas.microsoft.com/office/drawing/2014/main" id="{74FA7A8E-C13C-739C-62E8-6BA4D68ADBDA}"/>
              </a:ext>
            </a:extLst>
          </p:cNvPr>
          <p:cNvSpPr txBox="1"/>
          <p:nvPr/>
        </p:nvSpPr>
        <p:spPr>
          <a:xfrm>
            <a:off x="1888699" y="2051841"/>
            <a:ext cx="771365" cy="707886"/>
          </a:xfrm>
          <a:prstGeom prst="rect">
            <a:avLst/>
          </a:prstGeom>
          <a:noFill/>
        </p:spPr>
        <p:txBody>
          <a:bodyPr wrap="none" rtlCol="0">
            <a:spAutoFit/>
          </a:bodyPr>
          <a:lstStyle/>
          <a:p>
            <a:r>
              <a:rPr kumimoji="1" lang="en-US" altLang="ja-JP" sz="4000" b="1" i="1" dirty="0">
                <a:solidFill>
                  <a:srgbClr val="DC6341"/>
                </a:solidFill>
                <a:latin typeface="+mn-ea"/>
              </a:rPr>
              <a:t>75</a:t>
            </a:r>
            <a:endParaRPr kumimoji="1" lang="ja-JP" altLang="en-US" sz="4000" b="1" i="1">
              <a:solidFill>
                <a:srgbClr val="DC6341"/>
              </a:solidFill>
              <a:latin typeface="+mn-ea"/>
            </a:endParaRPr>
          </a:p>
        </p:txBody>
      </p:sp>
      <p:sp>
        <p:nvSpPr>
          <p:cNvPr id="10" name="テキスト ボックス 9">
            <a:extLst>
              <a:ext uri="{FF2B5EF4-FFF2-40B4-BE49-F238E27FC236}">
                <a16:creationId xmlns:a16="http://schemas.microsoft.com/office/drawing/2014/main" id="{AD4E3350-9E5D-21FB-81AD-576193D849CD}"/>
              </a:ext>
            </a:extLst>
          </p:cNvPr>
          <p:cNvSpPr txBox="1"/>
          <p:nvPr/>
        </p:nvSpPr>
        <p:spPr>
          <a:xfrm>
            <a:off x="2555093" y="2297302"/>
            <a:ext cx="1829347" cy="369332"/>
          </a:xfrm>
          <a:prstGeom prst="rect">
            <a:avLst/>
          </a:prstGeom>
          <a:noFill/>
        </p:spPr>
        <p:txBody>
          <a:bodyPr wrap="none" rtlCol="0">
            <a:spAutoFit/>
          </a:bodyPr>
          <a:lstStyle/>
          <a:p>
            <a:r>
              <a:rPr kumimoji="1" lang="en-US" altLang="ja-JP" b="1" dirty="0">
                <a:solidFill>
                  <a:srgbClr val="DC6341"/>
                </a:solidFill>
                <a:latin typeface="+mn-ea"/>
              </a:rPr>
              <a:t>% </a:t>
            </a:r>
            <a:r>
              <a:rPr kumimoji="1" lang="ja-JP" altLang="en-US" b="1">
                <a:solidFill>
                  <a:srgbClr val="DC6341"/>
                </a:solidFill>
                <a:latin typeface="+mn-ea"/>
              </a:rPr>
              <a:t>助成されます</a:t>
            </a:r>
          </a:p>
        </p:txBody>
      </p:sp>
      <p:sp>
        <p:nvSpPr>
          <p:cNvPr id="14" name="テキスト ボックス 13">
            <a:extLst>
              <a:ext uri="{FF2B5EF4-FFF2-40B4-BE49-F238E27FC236}">
                <a16:creationId xmlns:a16="http://schemas.microsoft.com/office/drawing/2014/main" id="{EF19E2F4-2BDD-2F1E-08BE-A0539342E2E2}"/>
              </a:ext>
            </a:extLst>
          </p:cNvPr>
          <p:cNvSpPr txBox="1"/>
          <p:nvPr/>
        </p:nvSpPr>
        <p:spPr>
          <a:xfrm>
            <a:off x="319907" y="2684143"/>
            <a:ext cx="6381952" cy="276999"/>
          </a:xfrm>
          <a:prstGeom prst="rect">
            <a:avLst/>
          </a:prstGeom>
          <a:noFill/>
        </p:spPr>
        <p:txBody>
          <a:bodyPr wrap="square">
            <a:spAutoFit/>
          </a:bodyPr>
          <a:lstStyle/>
          <a:p>
            <a:r>
              <a:rPr lang="ja-JP" altLang="en-US" sz="1200"/>
              <a:t>人材開発支援助成金に新たに</a:t>
            </a:r>
            <a:r>
              <a:rPr lang="ja-JP" altLang="en-US" sz="1200" b="1">
                <a:solidFill>
                  <a:srgbClr val="DC6341"/>
                </a:solidFill>
              </a:rPr>
              <a:t>『事業展開等リスキリング支援コース』</a:t>
            </a:r>
            <a:r>
              <a:rPr lang="ja-JP" altLang="en-US" sz="1200"/>
              <a:t>が新設されました</a:t>
            </a:r>
          </a:p>
        </p:txBody>
      </p:sp>
      <p:cxnSp>
        <p:nvCxnSpPr>
          <p:cNvPr id="16" name="直線コネクタ 15">
            <a:extLst>
              <a:ext uri="{FF2B5EF4-FFF2-40B4-BE49-F238E27FC236}">
                <a16:creationId xmlns:a16="http://schemas.microsoft.com/office/drawing/2014/main" id="{0BEDBF12-A537-5E60-7955-3EC301B6E289}"/>
              </a:ext>
            </a:extLst>
          </p:cNvPr>
          <p:cNvCxnSpPr>
            <a:cxnSpLocks/>
          </p:cNvCxnSpPr>
          <p:nvPr/>
        </p:nvCxnSpPr>
        <p:spPr>
          <a:xfrm>
            <a:off x="2461242" y="2961142"/>
            <a:ext cx="2617427" cy="0"/>
          </a:xfrm>
          <a:prstGeom prst="line">
            <a:avLst/>
          </a:prstGeom>
          <a:ln w="38100">
            <a:solidFill>
              <a:srgbClr val="DC6341"/>
            </a:solidFill>
            <a:prstDash val="sysDash"/>
          </a:ln>
        </p:spPr>
        <p:style>
          <a:lnRef idx="1">
            <a:schemeClr val="accent1"/>
          </a:lnRef>
          <a:fillRef idx="0">
            <a:schemeClr val="accent1"/>
          </a:fillRef>
          <a:effectRef idx="0">
            <a:schemeClr val="accent1"/>
          </a:effectRef>
          <a:fontRef idx="minor">
            <a:schemeClr val="tx1"/>
          </a:fontRef>
        </p:style>
      </p:cxnSp>
      <p:sp>
        <p:nvSpPr>
          <p:cNvPr id="19" name="正方形/長方形 18">
            <a:extLst>
              <a:ext uri="{FF2B5EF4-FFF2-40B4-BE49-F238E27FC236}">
                <a16:creationId xmlns:a16="http://schemas.microsoft.com/office/drawing/2014/main" id="{8E85EAAA-9983-C9CB-2B0A-7692F837E742}"/>
              </a:ext>
            </a:extLst>
          </p:cNvPr>
          <p:cNvSpPr/>
          <p:nvPr/>
        </p:nvSpPr>
        <p:spPr>
          <a:xfrm>
            <a:off x="0" y="3144964"/>
            <a:ext cx="6858000" cy="30679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F1826365-5FD7-ECD5-9E9B-C1AC540ACD24}"/>
              </a:ext>
            </a:extLst>
          </p:cNvPr>
          <p:cNvSpPr txBox="1"/>
          <p:nvPr/>
        </p:nvSpPr>
        <p:spPr>
          <a:xfrm>
            <a:off x="292633" y="4278842"/>
            <a:ext cx="1441420" cy="307777"/>
          </a:xfrm>
          <a:prstGeom prst="rect">
            <a:avLst/>
          </a:prstGeom>
          <a:noFill/>
        </p:spPr>
        <p:txBody>
          <a:bodyPr wrap="none" rtlCol="0">
            <a:spAutoFit/>
          </a:bodyPr>
          <a:lstStyle/>
          <a:p>
            <a:r>
              <a:rPr kumimoji="1" lang="ja-JP" altLang="en-US" sz="1400" b="1">
                <a:solidFill>
                  <a:srgbClr val="35258B"/>
                </a:solidFill>
                <a:latin typeface="+mn-ea"/>
              </a:rPr>
              <a:t>助成率・助成額</a:t>
            </a:r>
          </a:p>
        </p:txBody>
      </p:sp>
      <p:sp>
        <p:nvSpPr>
          <p:cNvPr id="22" name="テキスト ボックス 21">
            <a:extLst>
              <a:ext uri="{FF2B5EF4-FFF2-40B4-BE49-F238E27FC236}">
                <a16:creationId xmlns:a16="http://schemas.microsoft.com/office/drawing/2014/main" id="{0C3BA530-C3C8-448C-A0FE-EA4974916C07}"/>
              </a:ext>
            </a:extLst>
          </p:cNvPr>
          <p:cNvSpPr txBox="1"/>
          <p:nvPr/>
        </p:nvSpPr>
        <p:spPr>
          <a:xfrm>
            <a:off x="292633" y="3300033"/>
            <a:ext cx="2339102" cy="307777"/>
          </a:xfrm>
          <a:prstGeom prst="rect">
            <a:avLst/>
          </a:prstGeom>
          <a:noFill/>
        </p:spPr>
        <p:txBody>
          <a:bodyPr wrap="none" rtlCol="0">
            <a:spAutoFit/>
          </a:bodyPr>
          <a:lstStyle/>
          <a:p>
            <a:r>
              <a:rPr kumimoji="1" lang="ja-JP" altLang="en-US" sz="1400" b="1">
                <a:solidFill>
                  <a:srgbClr val="35258B"/>
                </a:solidFill>
                <a:latin typeface="+mn-ea"/>
              </a:rPr>
              <a:t>人材開発支援助成金とは？</a:t>
            </a:r>
          </a:p>
        </p:txBody>
      </p:sp>
      <p:sp>
        <p:nvSpPr>
          <p:cNvPr id="23" name="テキスト ボックス 22">
            <a:extLst>
              <a:ext uri="{FF2B5EF4-FFF2-40B4-BE49-F238E27FC236}">
                <a16:creationId xmlns:a16="http://schemas.microsoft.com/office/drawing/2014/main" id="{5E43E726-B6A8-3885-B420-2E3CC2E7C0F7}"/>
              </a:ext>
            </a:extLst>
          </p:cNvPr>
          <p:cNvSpPr txBox="1"/>
          <p:nvPr/>
        </p:nvSpPr>
        <p:spPr>
          <a:xfrm>
            <a:off x="301618" y="3594297"/>
            <a:ext cx="6217211" cy="662810"/>
          </a:xfrm>
          <a:prstGeom prst="rect">
            <a:avLst/>
          </a:prstGeom>
          <a:noFill/>
        </p:spPr>
        <p:txBody>
          <a:bodyPr wrap="square">
            <a:spAutoFit/>
          </a:bodyPr>
          <a:lstStyle/>
          <a:p>
            <a:pPr>
              <a:lnSpc>
                <a:spcPct val="114000"/>
              </a:lnSpc>
            </a:pPr>
            <a:r>
              <a:rPr lang="ja-JP" altLang="en-US" sz="1100" b="1">
                <a:solidFill>
                  <a:srgbClr val="DC6341"/>
                </a:solidFill>
                <a:latin typeface="+mn-ea"/>
              </a:rPr>
              <a:t>人材開発支援助成金</a:t>
            </a:r>
            <a:r>
              <a:rPr lang="ja-JP" altLang="en-US" sz="1100">
                <a:latin typeface="+mn-ea"/>
              </a:rPr>
              <a:t>は訓練経費や訓練期間中の賃金の一部を高率助成により支援する制度です。</a:t>
            </a:r>
            <a:r>
              <a:rPr lang="en-US" altLang="ja-JP" sz="1100" dirty="0">
                <a:solidFill>
                  <a:srgbClr val="DC6341"/>
                </a:solidFill>
                <a:latin typeface="+mn-ea"/>
              </a:rPr>
              <a:t>『</a:t>
            </a:r>
            <a:r>
              <a:rPr lang="ja-JP" altLang="en-US" sz="1100" b="1">
                <a:solidFill>
                  <a:srgbClr val="DC6341"/>
                </a:solidFill>
                <a:latin typeface="+mn-ea"/>
              </a:rPr>
              <a:t>事業展開等リスキリング支援コース</a:t>
            </a:r>
            <a:r>
              <a:rPr lang="en-US" altLang="ja-JP" sz="1100" b="1" dirty="0">
                <a:solidFill>
                  <a:srgbClr val="DC6341"/>
                </a:solidFill>
                <a:latin typeface="+mn-ea"/>
              </a:rPr>
              <a:t>』</a:t>
            </a:r>
            <a:r>
              <a:rPr lang="ja-JP" altLang="en-US" sz="1100">
                <a:latin typeface="+mn-ea"/>
              </a:rPr>
              <a:t>は</a:t>
            </a:r>
            <a:r>
              <a:rPr lang="en-US" altLang="ja-JP" sz="1100" dirty="0">
                <a:latin typeface="+mn-ea"/>
              </a:rPr>
              <a:t>2022</a:t>
            </a:r>
            <a:r>
              <a:rPr lang="ja-JP" altLang="en-US" sz="1100">
                <a:latin typeface="+mn-ea"/>
              </a:rPr>
              <a:t>年</a:t>
            </a:r>
            <a:r>
              <a:rPr lang="en-US" altLang="ja-JP" sz="1100" dirty="0">
                <a:latin typeface="+mn-ea"/>
              </a:rPr>
              <a:t>12</a:t>
            </a:r>
            <a:r>
              <a:rPr lang="ja-JP" altLang="en-US" sz="1100">
                <a:latin typeface="+mn-ea"/>
              </a:rPr>
              <a:t>月に新設されたコースです。</a:t>
            </a:r>
            <a:r>
              <a:rPr lang="en" altLang="ja-JP" sz="1100" dirty="0">
                <a:latin typeface="+mn-ea"/>
              </a:rPr>
              <a:t>DX</a:t>
            </a:r>
            <a:r>
              <a:rPr lang="ja-JP" altLang="en-US" sz="1100">
                <a:latin typeface="+mn-ea"/>
              </a:rPr>
              <a:t>人材育成のための講座受講に活用することが可能です。</a:t>
            </a:r>
          </a:p>
        </p:txBody>
      </p:sp>
      <p:graphicFrame>
        <p:nvGraphicFramePr>
          <p:cNvPr id="30" name="表 29">
            <a:extLst>
              <a:ext uri="{FF2B5EF4-FFF2-40B4-BE49-F238E27FC236}">
                <a16:creationId xmlns:a16="http://schemas.microsoft.com/office/drawing/2014/main" id="{A72F07C0-2307-E7C0-6F0C-9FB797A47A6B}"/>
              </a:ext>
            </a:extLst>
          </p:cNvPr>
          <p:cNvGraphicFramePr>
            <a:graphicFrameLocks noGrp="1"/>
          </p:cNvGraphicFramePr>
          <p:nvPr>
            <p:extLst>
              <p:ext uri="{D42A27DB-BD31-4B8C-83A1-F6EECF244321}">
                <p14:modId xmlns:p14="http://schemas.microsoft.com/office/powerpoint/2010/main" val="1779836375"/>
              </p:ext>
            </p:extLst>
          </p:nvPr>
        </p:nvGraphicFramePr>
        <p:xfrm>
          <a:off x="384047" y="4586619"/>
          <a:ext cx="6178963" cy="1223436"/>
        </p:xfrm>
        <a:graphic>
          <a:graphicData uri="http://schemas.openxmlformats.org/drawingml/2006/table">
            <a:tbl>
              <a:tblPr/>
              <a:tblGrid>
                <a:gridCol w="1029827">
                  <a:extLst>
                    <a:ext uri="{9D8B030D-6E8A-4147-A177-3AD203B41FA5}">
                      <a16:colId xmlns:a16="http://schemas.microsoft.com/office/drawing/2014/main" val="3837318263"/>
                    </a:ext>
                  </a:extLst>
                </a:gridCol>
                <a:gridCol w="1029827">
                  <a:extLst>
                    <a:ext uri="{9D8B030D-6E8A-4147-A177-3AD203B41FA5}">
                      <a16:colId xmlns:a16="http://schemas.microsoft.com/office/drawing/2014/main" val="1385397292"/>
                    </a:ext>
                  </a:extLst>
                </a:gridCol>
                <a:gridCol w="1029827">
                  <a:extLst>
                    <a:ext uri="{9D8B030D-6E8A-4147-A177-3AD203B41FA5}">
                      <a16:colId xmlns:a16="http://schemas.microsoft.com/office/drawing/2014/main" val="3890059435"/>
                    </a:ext>
                  </a:extLst>
                </a:gridCol>
                <a:gridCol w="1029827">
                  <a:extLst>
                    <a:ext uri="{9D8B030D-6E8A-4147-A177-3AD203B41FA5}">
                      <a16:colId xmlns:a16="http://schemas.microsoft.com/office/drawing/2014/main" val="2902885641"/>
                    </a:ext>
                  </a:extLst>
                </a:gridCol>
                <a:gridCol w="2059655">
                  <a:extLst>
                    <a:ext uri="{9D8B030D-6E8A-4147-A177-3AD203B41FA5}">
                      <a16:colId xmlns:a16="http://schemas.microsoft.com/office/drawing/2014/main" val="3296470054"/>
                    </a:ext>
                  </a:extLst>
                </a:gridCol>
              </a:tblGrid>
              <a:tr h="486079">
                <a:tc gridSpan="2">
                  <a:txBody>
                    <a:bodyPr/>
                    <a:lstStyle/>
                    <a:p>
                      <a:pPr algn="ctr" rtl="0" fontAlgn="ctr"/>
                      <a:r>
                        <a:rPr lang="ja-JP" altLang="en-US" sz="1200" b="1">
                          <a:solidFill>
                            <a:schemeClr val="bg1"/>
                          </a:solidFill>
                          <a:effectLst/>
                          <a:latin typeface="+mn-ea"/>
                          <a:ea typeface="+mn-ea"/>
                        </a:rPr>
                        <a:t>経費助成率</a:t>
                      </a:r>
                    </a:p>
                  </a:txBody>
                  <a:tcPr marL="98863" marR="98863" marT="49432" marB="49432"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35258B"/>
                    </a:solidFill>
                  </a:tcPr>
                </a:tc>
                <a:tc hMerge="1">
                  <a:txBody>
                    <a:bodyPr/>
                    <a:lstStyle/>
                    <a:p>
                      <a:endParaRPr kumimoji="1" lang="ja-JP" altLang="en-US"/>
                    </a:p>
                  </a:txBody>
                  <a:tcPr/>
                </a:tc>
                <a:tc gridSpan="2">
                  <a:txBody>
                    <a:bodyPr/>
                    <a:lstStyle/>
                    <a:p>
                      <a:pPr algn="ctr" rtl="0" fontAlgn="ctr"/>
                      <a:r>
                        <a:rPr lang="ja-JP" altLang="en-US" sz="1200" b="1">
                          <a:solidFill>
                            <a:schemeClr val="bg1"/>
                          </a:solidFill>
                          <a:effectLst/>
                          <a:latin typeface="+mn-ea"/>
                          <a:ea typeface="+mn-ea"/>
                        </a:rPr>
                        <a:t>賃金助成額（</a:t>
                      </a:r>
                      <a:r>
                        <a:rPr lang="en-US" altLang="ja-JP" sz="1200" b="1" dirty="0">
                          <a:solidFill>
                            <a:schemeClr val="bg1"/>
                          </a:solidFill>
                          <a:effectLst/>
                          <a:latin typeface="+mn-ea"/>
                          <a:ea typeface="+mn-ea"/>
                        </a:rPr>
                        <a:t>1</a:t>
                      </a:r>
                      <a:r>
                        <a:rPr lang="ja-JP" altLang="en-US" sz="1200" b="1">
                          <a:solidFill>
                            <a:schemeClr val="bg1"/>
                          </a:solidFill>
                          <a:effectLst/>
                          <a:latin typeface="+mn-ea"/>
                          <a:ea typeface="+mn-ea"/>
                        </a:rPr>
                        <a:t>人</a:t>
                      </a:r>
                      <a:r>
                        <a:rPr lang="en-US" altLang="ja-JP" sz="1200" b="1" dirty="0">
                          <a:solidFill>
                            <a:schemeClr val="bg1"/>
                          </a:solidFill>
                          <a:effectLst/>
                          <a:latin typeface="+mn-ea"/>
                          <a:ea typeface="+mn-ea"/>
                        </a:rPr>
                        <a:t>1</a:t>
                      </a:r>
                      <a:r>
                        <a:rPr lang="ja-JP" altLang="en-US" sz="1200" b="1">
                          <a:solidFill>
                            <a:schemeClr val="bg1"/>
                          </a:solidFill>
                          <a:effectLst/>
                          <a:latin typeface="+mn-ea"/>
                          <a:ea typeface="+mn-ea"/>
                        </a:rPr>
                        <a:t>時間）</a:t>
                      </a:r>
                    </a:p>
                  </a:txBody>
                  <a:tcPr marL="98863" marR="98863" marT="49432" marB="49432"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35258B"/>
                    </a:solidFill>
                  </a:tcPr>
                </a:tc>
                <a:tc hMerge="1">
                  <a:txBody>
                    <a:bodyPr/>
                    <a:lstStyle/>
                    <a:p>
                      <a:endParaRPr kumimoji="1" lang="ja-JP" altLang="en-US"/>
                    </a:p>
                  </a:txBody>
                  <a:tcPr/>
                </a:tc>
                <a:tc rowSpan="2">
                  <a:txBody>
                    <a:bodyPr/>
                    <a:lstStyle/>
                    <a:p>
                      <a:pPr algn="ctr" rtl="0" fontAlgn="ctr"/>
                      <a:r>
                        <a:rPr lang="en-US" altLang="ja-JP" sz="1200" b="1" dirty="0">
                          <a:solidFill>
                            <a:schemeClr val="bg1"/>
                          </a:solidFill>
                          <a:effectLst/>
                          <a:latin typeface="+mn-ea"/>
                          <a:ea typeface="+mn-ea"/>
                        </a:rPr>
                        <a:t>1</a:t>
                      </a:r>
                      <a:r>
                        <a:rPr lang="ja-JP" altLang="en-US" sz="1200" b="1">
                          <a:solidFill>
                            <a:schemeClr val="bg1"/>
                          </a:solidFill>
                          <a:effectLst/>
                          <a:latin typeface="+mn-ea"/>
                          <a:ea typeface="+mn-ea"/>
                        </a:rPr>
                        <a:t>事業所</a:t>
                      </a:r>
                      <a:r>
                        <a:rPr lang="en-US" altLang="ja-JP" sz="1200" b="1" dirty="0">
                          <a:solidFill>
                            <a:schemeClr val="bg1"/>
                          </a:solidFill>
                          <a:effectLst/>
                          <a:latin typeface="+mn-ea"/>
                          <a:ea typeface="+mn-ea"/>
                        </a:rPr>
                        <a:t>1</a:t>
                      </a:r>
                      <a:r>
                        <a:rPr lang="ja-JP" altLang="en-US" sz="1200" b="1">
                          <a:solidFill>
                            <a:schemeClr val="bg1"/>
                          </a:solidFill>
                          <a:effectLst/>
                          <a:latin typeface="+mn-ea"/>
                          <a:ea typeface="+mn-ea"/>
                        </a:rPr>
                        <a:t>年度あたりの</a:t>
                      </a:r>
                      <a:br>
                        <a:rPr lang="ja-JP" altLang="en-US" sz="1200" b="1">
                          <a:solidFill>
                            <a:schemeClr val="bg1"/>
                          </a:solidFill>
                          <a:effectLst/>
                          <a:latin typeface="+mn-ea"/>
                          <a:ea typeface="+mn-ea"/>
                        </a:rPr>
                      </a:br>
                      <a:r>
                        <a:rPr lang="ja-JP" altLang="en-US" sz="1200" b="1">
                          <a:solidFill>
                            <a:schemeClr val="bg1"/>
                          </a:solidFill>
                          <a:effectLst/>
                          <a:latin typeface="+mn-ea"/>
                          <a:ea typeface="+mn-ea"/>
                        </a:rPr>
                        <a:t>助成限度額</a:t>
                      </a:r>
                    </a:p>
                  </a:txBody>
                  <a:tcPr marL="98863" marR="98863" marT="49432" marB="49432"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35258B"/>
                    </a:solidFill>
                  </a:tcPr>
                </a:tc>
                <a:extLst>
                  <a:ext uri="{0D108BD9-81ED-4DB2-BD59-A6C34878D82A}">
                    <a16:rowId xmlns:a16="http://schemas.microsoft.com/office/drawing/2014/main" val="4067379270"/>
                  </a:ext>
                </a:extLst>
              </a:tr>
              <a:tr h="263636">
                <a:tc>
                  <a:txBody>
                    <a:bodyPr/>
                    <a:lstStyle/>
                    <a:p>
                      <a:pPr algn="ctr" rtl="0" fontAlgn="ctr"/>
                      <a:r>
                        <a:rPr lang="ja-JP" altLang="en-US" sz="1200" b="1">
                          <a:solidFill>
                            <a:schemeClr val="bg1"/>
                          </a:solidFill>
                          <a:effectLst/>
                          <a:latin typeface="+mn-ea"/>
                          <a:ea typeface="+mn-ea"/>
                        </a:rPr>
                        <a:t>中小企業</a:t>
                      </a:r>
                    </a:p>
                  </a:txBody>
                  <a:tcPr marL="30895" marR="30895" marT="20597" marB="20597"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35258B"/>
                    </a:solidFill>
                  </a:tcPr>
                </a:tc>
                <a:tc>
                  <a:txBody>
                    <a:bodyPr/>
                    <a:lstStyle/>
                    <a:p>
                      <a:pPr algn="ctr" rtl="0" fontAlgn="ctr"/>
                      <a:r>
                        <a:rPr lang="ja-JP" altLang="en-US" sz="1200" b="1">
                          <a:solidFill>
                            <a:schemeClr val="bg1"/>
                          </a:solidFill>
                          <a:effectLst/>
                          <a:latin typeface="+mn-ea"/>
                          <a:ea typeface="+mn-ea"/>
                        </a:rPr>
                        <a:t>大企業</a:t>
                      </a:r>
                    </a:p>
                  </a:txBody>
                  <a:tcPr marL="30895" marR="30895" marT="20597" marB="20597"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35258B"/>
                    </a:solidFill>
                  </a:tcPr>
                </a:tc>
                <a:tc>
                  <a:txBody>
                    <a:bodyPr/>
                    <a:lstStyle/>
                    <a:p>
                      <a:pPr algn="ctr" rtl="0" fontAlgn="ctr"/>
                      <a:r>
                        <a:rPr lang="ja-JP" altLang="en-US" sz="1200" b="1">
                          <a:solidFill>
                            <a:schemeClr val="bg1"/>
                          </a:solidFill>
                          <a:effectLst/>
                          <a:latin typeface="+mn-ea"/>
                          <a:ea typeface="+mn-ea"/>
                        </a:rPr>
                        <a:t>中小企業</a:t>
                      </a:r>
                    </a:p>
                  </a:txBody>
                  <a:tcPr marL="30895" marR="30895" marT="20597" marB="20597"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35258B"/>
                    </a:solidFill>
                  </a:tcPr>
                </a:tc>
                <a:tc>
                  <a:txBody>
                    <a:bodyPr/>
                    <a:lstStyle/>
                    <a:p>
                      <a:pPr algn="ctr" rtl="0" fontAlgn="ctr"/>
                      <a:r>
                        <a:rPr lang="ja-JP" altLang="en-US" sz="1200" b="1">
                          <a:solidFill>
                            <a:schemeClr val="bg1"/>
                          </a:solidFill>
                          <a:effectLst/>
                          <a:latin typeface="+mn-ea"/>
                          <a:ea typeface="+mn-ea"/>
                        </a:rPr>
                        <a:t>大企業</a:t>
                      </a:r>
                    </a:p>
                  </a:txBody>
                  <a:tcPr marL="30895" marR="30895" marT="20597" marB="20597"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35258B"/>
                    </a:solidFill>
                  </a:tcPr>
                </a:tc>
                <a:tc vMerge="1">
                  <a:txBody>
                    <a:bodyPr/>
                    <a:lstStyle/>
                    <a:p>
                      <a:endParaRPr kumimoji="1" lang="ja-JP" altLang="en-US"/>
                    </a:p>
                  </a:txBody>
                  <a:tcPr/>
                </a:tc>
                <a:extLst>
                  <a:ext uri="{0D108BD9-81ED-4DB2-BD59-A6C34878D82A}">
                    <a16:rowId xmlns:a16="http://schemas.microsoft.com/office/drawing/2014/main" val="2116545619"/>
                  </a:ext>
                </a:extLst>
              </a:tr>
              <a:tr h="473721">
                <a:tc>
                  <a:txBody>
                    <a:bodyPr/>
                    <a:lstStyle/>
                    <a:p>
                      <a:pPr algn="ctr" rtl="0" fontAlgn="ctr"/>
                      <a:r>
                        <a:rPr lang="en-US" altLang="ja-JP" sz="1500" b="1" dirty="0">
                          <a:effectLst/>
                          <a:latin typeface="+mn-ea"/>
                          <a:ea typeface="+mn-ea"/>
                        </a:rPr>
                        <a:t>75%</a:t>
                      </a:r>
                    </a:p>
                  </a:txBody>
                  <a:tcPr marL="30895" marR="30895" marT="20597" marB="20597"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ctr"/>
                      <a:r>
                        <a:rPr lang="en-US" altLang="ja-JP" sz="1500" b="1" dirty="0">
                          <a:effectLst/>
                          <a:latin typeface="+mn-ea"/>
                          <a:ea typeface="+mn-ea"/>
                        </a:rPr>
                        <a:t>60%</a:t>
                      </a:r>
                    </a:p>
                  </a:txBody>
                  <a:tcPr marL="30895" marR="30895" marT="20597" marB="20597"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ctr"/>
                      <a:r>
                        <a:rPr lang="en-US" altLang="ja-JP" sz="1500" b="1" dirty="0">
                          <a:effectLst/>
                          <a:latin typeface="+mn-ea"/>
                          <a:ea typeface="+mn-ea"/>
                        </a:rPr>
                        <a:t>1000</a:t>
                      </a:r>
                      <a:r>
                        <a:rPr lang="ja-JP" altLang="en-US" sz="1500" b="1">
                          <a:effectLst/>
                          <a:latin typeface="+mn-ea"/>
                          <a:ea typeface="+mn-ea"/>
                        </a:rPr>
                        <a:t>円</a:t>
                      </a:r>
                    </a:p>
                  </a:txBody>
                  <a:tcPr marL="30895" marR="30895" marT="20597" marB="20597"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ctr"/>
                      <a:r>
                        <a:rPr lang="en-US" altLang="ja-JP" sz="1500" b="1" dirty="0">
                          <a:effectLst/>
                          <a:latin typeface="+mn-ea"/>
                          <a:ea typeface="+mn-ea"/>
                        </a:rPr>
                        <a:t>500</a:t>
                      </a:r>
                      <a:r>
                        <a:rPr lang="ja-JP" altLang="en-US" sz="1500" b="1">
                          <a:effectLst/>
                          <a:latin typeface="+mn-ea"/>
                          <a:ea typeface="+mn-ea"/>
                        </a:rPr>
                        <a:t>円</a:t>
                      </a:r>
                    </a:p>
                  </a:txBody>
                  <a:tcPr marL="30895" marR="30895" marT="20597" marB="20597"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ctr"/>
                      <a:r>
                        <a:rPr lang="en-US" altLang="ja-JP" sz="1500" b="1" dirty="0">
                          <a:effectLst/>
                          <a:latin typeface="+mn-ea"/>
                          <a:ea typeface="+mn-ea"/>
                        </a:rPr>
                        <a:t>1</a:t>
                      </a:r>
                      <a:r>
                        <a:rPr lang="ja-JP" altLang="en-US" sz="1500" b="1">
                          <a:effectLst/>
                          <a:latin typeface="+mn-ea"/>
                          <a:ea typeface="+mn-ea"/>
                        </a:rPr>
                        <a:t>億円</a:t>
                      </a:r>
                    </a:p>
                  </a:txBody>
                  <a:tcPr marL="30895" marR="30895" marT="20597" marB="20597"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704493892"/>
                  </a:ext>
                </a:extLst>
              </a:tr>
            </a:tbl>
          </a:graphicData>
        </a:graphic>
      </p:graphicFrame>
      <p:sp>
        <p:nvSpPr>
          <p:cNvPr id="31" name="テキスト ボックス 30">
            <a:extLst>
              <a:ext uri="{FF2B5EF4-FFF2-40B4-BE49-F238E27FC236}">
                <a16:creationId xmlns:a16="http://schemas.microsoft.com/office/drawing/2014/main" id="{F7060388-A384-22AF-FCD1-56D79CAA6041}"/>
              </a:ext>
            </a:extLst>
          </p:cNvPr>
          <p:cNvSpPr txBox="1"/>
          <p:nvPr/>
        </p:nvSpPr>
        <p:spPr>
          <a:xfrm>
            <a:off x="1051559" y="5879628"/>
            <a:ext cx="5673348" cy="230832"/>
          </a:xfrm>
          <a:prstGeom prst="rect">
            <a:avLst/>
          </a:prstGeom>
          <a:noFill/>
        </p:spPr>
        <p:txBody>
          <a:bodyPr wrap="none" rtlCol="0">
            <a:spAutoFit/>
          </a:bodyPr>
          <a:lstStyle/>
          <a:p>
            <a:pPr algn="r"/>
            <a:r>
              <a:rPr kumimoji="1" lang="en-US" altLang="ja-JP" sz="900" dirty="0">
                <a:solidFill>
                  <a:schemeClr val="bg2">
                    <a:lumMod val="50000"/>
                  </a:schemeClr>
                </a:solidFill>
                <a:latin typeface="+mn-ea"/>
              </a:rPr>
              <a:t>※</a:t>
            </a:r>
            <a:r>
              <a:rPr kumimoji="1" lang="ja-JP" altLang="en-US" sz="900">
                <a:solidFill>
                  <a:schemeClr val="bg2">
                    <a:lumMod val="50000"/>
                  </a:schemeClr>
                </a:solidFill>
                <a:latin typeface="+mn-ea"/>
              </a:rPr>
              <a:t>受講生</a:t>
            </a:r>
            <a:r>
              <a:rPr kumimoji="1" lang="en-US" altLang="ja-JP" sz="900" dirty="0">
                <a:solidFill>
                  <a:schemeClr val="bg2">
                    <a:lumMod val="50000"/>
                  </a:schemeClr>
                </a:solidFill>
                <a:latin typeface="+mn-ea"/>
              </a:rPr>
              <a:t>1</a:t>
            </a:r>
            <a:r>
              <a:rPr kumimoji="1" lang="ja-JP" altLang="en-US" sz="900">
                <a:solidFill>
                  <a:schemeClr val="bg2">
                    <a:lumMod val="50000"/>
                  </a:schemeClr>
                </a:solidFill>
                <a:latin typeface="+mn-ea"/>
              </a:rPr>
              <a:t>人あたりの経費限度額がございます。詳しくは各都道府県の労働局までお問い合わせください。</a:t>
            </a:r>
          </a:p>
        </p:txBody>
      </p:sp>
      <p:sp>
        <p:nvSpPr>
          <p:cNvPr id="32" name="正方形/長方形 31">
            <a:extLst>
              <a:ext uri="{FF2B5EF4-FFF2-40B4-BE49-F238E27FC236}">
                <a16:creationId xmlns:a16="http://schemas.microsoft.com/office/drawing/2014/main" id="{DF2CBD97-FF9E-D17F-C253-2BBBC9F39B6A}"/>
              </a:ext>
            </a:extLst>
          </p:cNvPr>
          <p:cNvSpPr/>
          <p:nvPr/>
        </p:nvSpPr>
        <p:spPr>
          <a:xfrm>
            <a:off x="1051559" y="6507150"/>
            <a:ext cx="5806441" cy="25058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a:extLst>
              <a:ext uri="{FF2B5EF4-FFF2-40B4-BE49-F238E27FC236}">
                <a16:creationId xmlns:a16="http://schemas.microsoft.com/office/drawing/2014/main" id="{DDF5992B-2F61-ED71-DA42-F511BAD815CD}"/>
              </a:ext>
            </a:extLst>
          </p:cNvPr>
          <p:cNvSpPr txBox="1"/>
          <p:nvPr/>
        </p:nvSpPr>
        <p:spPr>
          <a:xfrm>
            <a:off x="1276991" y="7012123"/>
            <a:ext cx="2067239" cy="1845570"/>
          </a:xfrm>
          <a:prstGeom prst="rect">
            <a:avLst/>
          </a:prstGeom>
          <a:noFill/>
        </p:spPr>
        <p:txBody>
          <a:bodyPr wrap="square" rtlCol="0">
            <a:spAutoFit/>
          </a:bodyPr>
          <a:lstStyle/>
          <a:p>
            <a:pPr>
              <a:lnSpc>
                <a:spcPct val="150000"/>
              </a:lnSpc>
            </a:pPr>
            <a:r>
              <a:rPr kumimoji="1" lang="ja-JP" altLang="en-US" sz="1100" b="1">
                <a:solidFill>
                  <a:schemeClr val="tx1">
                    <a:lumMod val="75000"/>
                    <a:lumOff val="25000"/>
                  </a:schemeClr>
                </a:solidFill>
                <a:latin typeface="+mn-ea"/>
              </a:rPr>
              <a:t>■</a:t>
            </a:r>
            <a:r>
              <a:rPr kumimoji="1" lang="en-US" altLang="ja-JP" sz="1100" b="1" dirty="0">
                <a:solidFill>
                  <a:schemeClr val="tx1">
                    <a:lumMod val="75000"/>
                    <a:lumOff val="25000"/>
                  </a:schemeClr>
                </a:solidFill>
                <a:latin typeface="+mn-ea"/>
              </a:rPr>
              <a:t> </a:t>
            </a:r>
            <a:r>
              <a:rPr kumimoji="1" lang="ja-JP" altLang="en-US" sz="1100" b="1">
                <a:solidFill>
                  <a:schemeClr val="tx1">
                    <a:lumMod val="75000"/>
                    <a:lumOff val="25000"/>
                  </a:schemeClr>
                </a:solidFill>
                <a:latin typeface="+mn-ea"/>
              </a:rPr>
              <a:t>資本金：</a:t>
            </a:r>
            <a:r>
              <a:rPr kumimoji="1" lang="en-US" altLang="ja-JP" sz="1100" b="1" dirty="0">
                <a:solidFill>
                  <a:schemeClr val="tx1">
                    <a:lumMod val="75000"/>
                    <a:lumOff val="25000"/>
                  </a:schemeClr>
                </a:solidFill>
                <a:latin typeface="+mn-ea"/>
              </a:rPr>
              <a:t>1350</a:t>
            </a:r>
            <a:r>
              <a:rPr kumimoji="1" lang="ja-JP" altLang="en-US" sz="1100" b="1">
                <a:solidFill>
                  <a:schemeClr val="tx1">
                    <a:lumMod val="75000"/>
                    <a:lumOff val="25000"/>
                  </a:schemeClr>
                </a:solidFill>
                <a:latin typeface="+mn-ea"/>
              </a:rPr>
              <a:t>万円</a:t>
            </a:r>
            <a:endParaRPr kumimoji="1" lang="en-US" altLang="ja-JP" sz="1100" b="1" dirty="0">
              <a:solidFill>
                <a:schemeClr val="tx1">
                  <a:lumMod val="75000"/>
                  <a:lumOff val="25000"/>
                </a:schemeClr>
              </a:solidFill>
              <a:latin typeface="+mn-ea"/>
            </a:endParaRPr>
          </a:p>
          <a:p>
            <a:pPr>
              <a:lnSpc>
                <a:spcPct val="150000"/>
              </a:lnSpc>
            </a:pPr>
            <a:r>
              <a:rPr kumimoji="1" lang="ja-JP" altLang="en-US" sz="1100" b="1">
                <a:solidFill>
                  <a:schemeClr val="tx1">
                    <a:lumMod val="75000"/>
                    <a:lumOff val="25000"/>
                  </a:schemeClr>
                </a:solidFill>
                <a:latin typeface="+mn-ea"/>
              </a:rPr>
              <a:t>■</a:t>
            </a:r>
            <a:r>
              <a:rPr kumimoji="1" lang="en-US" altLang="ja-JP" sz="1100" b="1" dirty="0">
                <a:solidFill>
                  <a:schemeClr val="tx1">
                    <a:lumMod val="75000"/>
                    <a:lumOff val="25000"/>
                  </a:schemeClr>
                </a:solidFill>
                <a:latin typeface="+mn-ea"/>
              </a:rPr>
              <a:t> </a:t>
            </a:r>
            <a:r>
              <a:rPr kumimoji="1" lang="ja-JP" altLang="en-US" sz="1100" b="1">
                <a:solidFill>
                  <a:schemeClr val="tx1">
                    <a:lumMod val="75000"/>
                    <a:lumOff val="25000"/>
                  </a:schemeClr>
                </a:solidFill>
                <a:latin typeface="+mn-ea"/>
              </a:rPr>
              <a:t>従業員：</a:t>
            </a:r>
            <a:r>
              <a:rPr kumimoji="1" lang="en-US" altLang="ja-JP" sz="1100" b="1" dirty="0">
                <a:solidFill>
                  <a:schemeClr val="tx1">
                    <a:lumMod val="75000"/>
                    <a:lumOff val="25000"/>
                  </a:schemeClr>
                </a:solidFill>
                <a:latin typeface="+mn-ea"/>
              </a:rPr>
              <a:t>109</a:t>
            </a:r>
            <a:r>
              <a:rPr kumimoji="1" lang="ja-JP" altLang="en-US" sz="1100" b="1">
                <a:solidFill>
                  <a:schemeClr val="tx1">
                    <a:lumMod val="75000"/>
                    <a:lumOff val="25000"/>
                  </a:schemeClr>
                </a:solidFill>
                <a:latin typeface="+mn-ea"/>
              </a:rPr>
              <a:t>名</a:t>
            </a:r>
            <a:endParaRPr kumimoji="1" lang="en-US" altLang="ja-JP" sz="1100" b="1" dirty="0">
              <a:solidFill>
                <a:schemeClr val="tx1">
                  <a:lumMod val="75000"/>
                  <a:lumOff val="25000"/>
                </a:schemeClr>
              </a:solidFill>
              <a:latin typeface="+mn-ea"/>
            </a:endParaRPr>
          </a:p>
          <a:p>
            <a:pPr>
              <a:lnSpc>
                <a:spcPct val="150000"/>
              </a:lnSpc>
            </a:pPr>
            <a:r>
              <a:rPr kumimoji="1" lang="ja-JP" altLang="en-US" sz="1100" b="1">
                <a:solidFill>
                  <a:schemeClr val="tx1">
                    <a:lumMod val="75000"/>
                    <a:lumOff val="25000"/>
                  </a:schemeClr>
                </a:solidFill>
                <a:latin typeface="+mn-ea"/>
              </a:rPr>
              <a:t>■</a:t>
            </a:r>
            <a:r>
              <a:rPr kumimoji="1" lang="en-US" altLang="ja-JP" sz="1100" b="1" dirty="0">
                <a:solidFill>
                  <a:schemeClr val="tx1">
                    <a:lumMod val="75000"/>
                    <a:lumOff val="25000"/>
                  </a:schemeClr>
                </a:solidFill>
                <a:latin typeface="+mn-ea"/>
              </a:rPr>
              <a:t> </a:t>
            </a:r>
            <a:r>
              <a:rPr kumimoji="1" lang="ja-JP" altLang="en-US" sz="1100" b="1">
                <a:solidFill>
                  <a:schemeClr val="tx1">
                    <a:lumMod val="75000"/>
                    <a:lumOff val="25000"/>
                  </a:schemeClr>
                </a:solidFill>
                <a:latin typeface="+mn-ea"/>
              </a:rPr>
              <a:t>課題</a:t>
            </a:r>
            <a:endParaRPr kumimoji="1" lang="en-US" altLang="ja-JP" sz="1100" b="1" dirty="0">
              <a:solidFill>
                <a:schemeClr val="tx1">
                  <a:lumMod val="75000"/>
                  <a:lumOff val="25000"/>
                </a:schemeClr>
              </a:solidFill>
              <a:latin typeface="+mn-ea"/>
            </a:endParaRPr>
          </a:p>
          <a:p>
            <a:pPr>
              <a:lnSpc>
                <a:spcPct val="150000"/>
              </a:lnSpc>
            </a:pPr>
            <a:r>
              <a:rPr kumimoji="1" lang="ja-JP" altLang="en-US" sz="1100" b="1">
                <a:solidFill>
                  <a:schemeClr val="tx1">
                    <a:lumMod val="75000"/>
                    <a:lumOff val="25000"/>
                  </a:schemeClr>
                </a:solidFill>
                <a:latin typeface="+mn-ea"/>
              </a:rPr>
              <a:t>自社</a:t>
            </a:r>
            <a:r>
              <a:rPr kumimoji="1" lang="en-US" altLang="ja-JP" sz="1100" b="1" dirty="0">
                <a:solidFill>
                  <a:schemeClr val="tx1">
                    <a:lumMod val="75000"/>
                    <a:lumOff val="25000"/>
                  </a:schemeClr>
                </a:solidFill>
                <a:latin typeface="+mn-ea"/>
              </a:rPr>
              <a:t>IT</a:t>
            </a:r>
            <a:r>
              <a:rPr kumimoji="1" lang="ja-JP" altLang="en-US" sz="1100" b="1">
                <a:solidFill>
                  <a:schemeClr val="tx1">
                    <a:lumMod val="75000"/>
                    <a:lumOff val="25000"/>
                  </a:schemeClr>
                </a:solidFill>
                <a:latin typeface="+mn-ea"/>
              </a:rPr>
              <a:t>人材不在のため、業務のデジタル化に苦慮していた。早急に社内に</a:t>
            </a:r>
            <a:r>
              <a:rPr kumimoji="1" lang="en-US" altLang="ja-JP" sz="1100" b="1" dirty="0">
                <a:solidFill>
                  <a:schemeClr val="tx1">
                    <a:lumMod val="75000"/>
                    <a:lumOff val="25000"/>
                  </a:schemeClr>
                </a:solidFill>
                <a:latin typeface="+mn-ea"/>
              </a:rPr>
              <a:t>IT</a:t>
            </a:r>
            <a:r>
              <a:rPr kumimoji="1" lang="ja-JP" altLang="en-US" sz="1100" b="1">
                <a:solidFill>
                  <a:schemeClr val="tx1">
                    <a:lumMod val="75000"/>
                    <a:lumOff val="25000"/>
                  </a:schemeClr>
                </a:solidFill>
                <a:latin typeface="+mn-ea"/>
              </a:rPr>
              <a:t>専任者を育成し</a:t>
            </a:r>
            <a:r>
              <a:rPr kumimoji="1" lang="en-US" altLang="ja-JP" sz="1100" b="1" dirty="0">
                <a:solidFill>
                  <a:schemeClr val="tx1">
                    <a:lumMod val="75000"/>
                    <a:lumOff val="25000"/>
                  </a:schemeClr>
                </a:solidFill>
                <a:latin typeface="+mn-ea"/>
              </a:rPr>
              <a:t>DX</a:t>
            </a:r>
            <a:r>
              <a:rPr kumimoji="1" lang="ja-JP" altLang="en-US" sz="1100" b="1">
                <a:solidFill>
                  <a:schemeClr val="tx1">
                    <a:lumMod val="75000"/>
                    <a:lumOff val="25000"/>
                  </a:schemeClr>
                </a:solidFill>
                <a:latin typeface="+mn-ea"/>
              </a:rPr>
              <a:t>を進めたい。</a:t>
            </a:r>
          </a:p>
        </p:txBody>
      </p:sp>
      <p:sp>
        <p:nvSpPr>
          <p:cNvPr id="40" name="テキスト ボックス 39">
            <a:extLst>
              <a:ext uri="{FF2B5EF4-FFF2-40B4-BE49-F238E27FC236}">
                <a16:creationId xmlns:a16="http://schemas.microsoft.com/office/drawing/2014/main" id="{84108283-A1F1-3D52-9048-CDFB25E13760}"/>
              </a:ext>
            </a:extLst>
          </p:cNvPr>
          <p:cNvSpPr txBox="1"/>
          <p:nvPr/>
        </p:nvSpPr>
        <p:spPr>
          <a:xfrm>
            <a:off x="1276992" y="6714309"/>
            <a:ext cx="2031325" cy="301365"/>
          </a:xfrm>
          <a:prstGeom prst="rect">
            <a:avLst/>
          </a:prstGeom>
          <a:noFill/>
        </p:spPr>
        <p:txBody>
          <a:bodyPr wrap="none" rtlCol="0">
            <a:spAutoFit/>
          </a:bodyPr>
          <a:lstStyle/>
          <a:p>
            <a:pPr>
              <a:lnSpc>
                <a:spcPct val="120000"/>
              </a:lnSpc>
            </a:pPr>
            <a:r>
              <a:rPr kumimoji="1" lang="ja-JP" altLang="en-US" sz="1200" b="1">
                <a:solidFill>
                  <a:srgbClr val="574A9E"/>
                </a:solidFill>
                <a:latin typeface="+mn-ea"/>
              </a:rPr>
              <a:t>精密部品加工業（熊本県）</a:t>
            </a:r>
          </a:p>
        </p:txBody>
      </p:sp>
      <p:sp>
        <p:nvSpPr>
          <p:cNvPr id="49" name="テキスト ボックス 48">
            <a:extLst>
              <a:ext uri="{FF2B5EF4-FFF2-40B4-BE49-F238E27FC236}">
                <a16:creationId xmlns:a16="http://schemas.microsoft.com/office/drawing/2014/main" id="{650CF010-68A9-E1CE-AF6F-0A80FAE42101}"/>
              </a:ext>
            </a:extLst>
          </p:cNvPr>
          <p:cNvSpPr txBox="1"/>
          <p:nvPr/>
        </p:nvSpPr>
        <p:spPr>
          <a:xfrm>
            <a:off x="3510883" y="7039507"/>
            <a:ext cx="3407477" cy="1257332"/>
          </a:xfrm>
          <a:prstGeom prst="rect">
            <a:avLst/>
          </a:prstGeom>
          <a:noFill/>
        </p:spPr>
        <p:txBody>
          <a:bodyPr wrap="square" rtlCol="0">
            <a:spAutoFit/>
          </a:bodyPr>
          <a:lstStyle/>
          <a:p>
            <a:pPr>
              <a:lnSpc>
                <a:spcPct val="140000"/>
              </a:lnSpc>
            </a:pPr>
            <a:r>
              <a:rPr kumimoji="1" lang="ja-JP" altLang="en-US" sz="1100" b="1">
                <a:solidFill>
                  <a:schemeClr val="tx1">
                    <a:lumMod val="75000"/>
                    <a:lumOff val="25000"/>
                  </a:schemeClr>
                </a:solidFill>
                <a:latin typeface="+mn-ea"/>
              </a:rPr>
              <a:t>社内で中核を担う担当者を</a:t>
            </a:r>
            <a:r>
              <a:rPr kumimoji="1" lang="en-US" altLang="ja-JP" sz="1100" b="1" dirty="0">
                <a:solidFill>
                  <a:schemeClr val="tx1">
                    <a:lumMod val="75000"/>
                    <a:lumOff val="25000"/>
                  </a:schemeClr>
                </a:solidFill>
                <a:latin typeface="+mn-ea"/>
              </a:rPr>
              <a:t>3</a:t>
            </a:r>
            <a:r>
              <a:rPr kumimoji="1" lang="ja-JP" altLang="en-US" sz="1100" b="1">
                <a:solidFill>
                  <a:schemeClr val="tx1">
                    <a:lumMod val="75000"/>
                    <a:lumOff val="25000"/>
                  </a:schemeClr>
                </a:solidFill>
                <a:latin typeface="+mn-ea"/>
              </a:rPr>
              <a:t>名選抜し、</a:t>
            </a:r>
            <a:endParaRPr kumimoji="1" lang="en-US" altLang="ja-JP" sz="1100" b="1" dirty="0">
              <a:solidFill>
                <a:schemeClr val="tx1">
                  <a:lumMod val="75000"/>
                  <a:lumOff val="25000"/>
                </a:schemeClr>
              </a:solidFill>
              <a:latin typeface="+mn-ea"/>
            </a:endParaRPr>
          </a:p>
          <a:p>
            <a:pPr>
              <a:lnSpc>
                <a:spcPct val="140000"/>
              </a:lnSpc>
            </a:pPr>
            <a:r>
              <a:rPr kumimoji="1" lang="en-US" altLang="ja-JP" sz="1100" b="1" dirty="0">
                <a:solidFill>
                  <a:schemeClr val="tx1">
                    <a:lumMod val="75000"/>
                    <a:lumOff val="25000"/>
                  </a:schemeClr>
                </a:solidFill>
                <a:latin typeface="+mn-ea"/>
              </a:rPr>
              <a:t>DX</a:t>
            </a:r>
            <a:r>
              <a:rPr kumimoji="1" lang="ja-JP" altLang="en-US" sz="1100" b="1">
                <a:solidFill>
                  <a:schemeClr val="tx1">
                    <a:lumMod val="75000"/>
                    <a:lumOff val="25000"/>
                  </a:schemeClr>
                </a:solidFill>
                <a:latin typeface="+mn-ea"/>
              </a:rPr>
              <a:t>学校</a:t>
            </a:r>
            <a:r>
              <a:rPr kumimoji="1" lang="en-US" altLang="ja-JP" sz="1100" b="1" dirty="0">
                <a:solidFill>
                  <a:schemeClr val="tx1">
                    <a:lumMod val="75000"/>
                    <a:lumOff val="25000"/>
                  </a:schemeClr>
                </a:solidFill>
                <a:latin typeface="+mn-ea"/>
              </a:rPr>
              <a:t>IT</a:t>
            </a:r>
            <a:r>
              <a:rPr kumimoji="1" lang="ja-JP" altLang="en-US" sz="1100" b="1">
                <a:solidFill>
                  <a:schemeClr val="tx1">
                    <a:lumMod val="75000"/>
                    <a:lumOff val="25000"/>
                  </a:schemeClr>
                </a:solidFill>
                <a:latin typeface="+mn-ea"/>
              </a:rPr>
              <a:t>導入士（初級）を受講。</a:t>
            </a:r>
            <a:endParaRPr kumimoji="1" lang="en-US" altLang="ja-JP" sz="1100" b="1" dirty="0">
              <a:solidFill>
                <a:schemeClr val="tx1">
                  <a:lumMod val="75000"/>
                  <a:lumOff val="25000"/>
                </a:schemeClr>
              </a:solidFill>
              <a:latin typeface="+mn-ea"/>
            </a:endParaRPr>
          </a:p>
          <a:p>
            <a:pPr>
              <a:lnSpc>
                <a:spcPct val="140000"/>
              </a:lnSpc>
            </a:pPr>
            <a:r>
              <a:rPr kumimoji="1" lang="ja-JP" altLang="en-US" sz="1100" b="1">
                <a:solidFill>
                  <a:schemeClr val="tx1">
                    <a:lumMod val="75000"/>
                    <a:lumOff val="25000"/>
                  </a:schemeClr>
                </a:solidFill>
                <a:latin typeface="+mn-ea"/>
              </a:rPr>
              <a:t>費用は</a:t>
            </a:r>
            <a:r>
              <a:rPr kumimoji="1" lang="en-US" altLang="ja-JP" sz="1100" b="1" dirty="0">
                <a:solidFill>
                  <a:schemeClr val="tx1">
                    <a:lumMod val="75000"/>
                    <a:lumOff val="25000"/>
                  </a:schemeClr>
                </a:solidFill>
                <a:latin typeface="+mn-ea"/>
              </a:rPr>
              <a:t>3</a:t>
            </a:r>
            <a:r>
              <a:rPr kumimoji="1" lang="ja-JP" altLang="en-US" sz="1100" b="1">
                <a:solidFill>
                  <a:schemeClr val="tx1">
                    <a:lumMod val="75000"/>
                    <a:lumOff val="25000"/>
                  </a:schemeClr>
                </a:solidFill>
                <a:latin typeface="+mn-ea"/>
              </a:rPr>
              <a:t>名で</a:t>
            </a:r>
            <a:r>
              <a:rPr kumimoji="1" lang="en-US" altLang="ja-JP" sz="1100" b="1" dirty="0">
                <a:solidFill>
                  <a:schemeClr val="tx1">
                    <a:lumMod val="75000"/>
                    <a:lumOff val="25000"/>
                  </a:schemeClr>
                </a:solidFill>
                <a:latin typeface="+mn-ea"/>
              </a:rPr>
              <a:t>99</a:t>
            </a:r>
            <a:r>
              <a:rPr kumimoji="1" lang="ja-JP" altLang="en-US" sz="1100" b="1">
                <a:solidFill>
                  <a:schemeClr val="tx1">
                    <a:lumMod val="75000"/>
                    <a:lumOff val="25000"/>
                  </a:schemeClr>
                </a:solidFill>
                <a:latin typeface="+mn-ea"/>
              </a:rPr>
              <a:t>万円</a:t>
            </a:r>
            <a:endParaRPr kumimoji="1" lang="en-US" altLang="ja-JP" sz="1100" b="1" dirty="0">
              <a:solidFill>
                <a:schemeClr val="tx1">
                  <a:lumMod val="75000"/>
                  <a:lumOff val="25000"/>
                </a:schemeClr>
              </a:solidFill>
              <a:latin typeface="+mn-ea"/>
            </a:endParaRPr>
          </a:p>
          <a:p>
            <a:pPr>
              <a:lnSpc>
                <a:spcPct val="140000"/>
              </a:lnSpc>
            </a:pPr>
            <a:r>
              <a:rPr kumimoji="1" lang="ja-JP" altLang="en-US" sz="1100" b="1">
                <a:solidFill>
                  <a:schemeClr val="tx1">
                    <a:lumMod val="75000"/>
                    <a:lumOff val="25000"/>
                  </a:schemeClr>
                </a:solidFill>
                <a:latin typeface="+mn-ea"/>
              </a:rPr>
              <a:t>・経費助成</a:t>
            </a:r>
            <a:r>
              <a:rPr kumimoji="1" lang="ja-JP" altLang="en-US" sz="1100" b="1" dirty="0">
                <a:solidFill>
                  <a:schemeClr val="tx1">
                    <a:lumMod val="75000"/>
                    <a:lumOff val="25000"/>
                  </a:schemeClr>
                </a:solidFill>
                <a:latin typeface="+mn-ea"/>
              </a:rPr>
              <a:t>　</a:t>
            </a:r>
            <a:r>
              <a:rPr kumimoji="1" lang="en-US" altLang="ja-JP" sz="1100" b="1" dirty="0">
                <a:solidFill>
                  <a:schemeClr val="tx1">
                    <a:lumMod val="75000"/>
                    <a:lumOff val="25000"/>
                  </a:schemeClr>
                </a:solidFill>
                <a:latin typeface="+mn-ea"/>
              </a:rPr>
              <a:t>99</a:t>
            </a:r>
            <a:r>
              <a:rPr kumimoji="1" lang="ja-JP" altLang="en-US" sz="1100" b="1">
                <a:solidFill>
                  <a:schemeClr val="tx1">
                    <a:lumMod val="75000"/>
                    <a:lumOff val="25000"/>
                  </a:schemeClr>
                </a:solidFill>
                <a:latin typeface="+mn-ea"/>
              </a:rPr>
              <a:t>万円</a:t>
            </a:r>
            <a:r>
              <a:rPr kumimoji="1" lang="en-US" altLang="ja-JP" sz="1100" b="1" dirty="0">
                <a:solidFill>
                  <a:schemeClr val="tx1">
                    <a:lumMod val="75000"/>
                    <a:lumOff val="25000"/>
                  </a:schemeClr>
                </a:solidFill>
                <a:latin typeface="+mn-ea"/>
              </a:rPr>
              <a:t> × 75% </a:t>
            </a:r>
            <a:r>
              <a:rPr kumimoji="1" lang="ja-JP" altLang="en-US" sz="1100" b="1">
                <a:solidFill>
                  <a:schemeClr val="tx1">
                    <a:lumMod val="75000"/>
                    <a:lumOff val="25000"/>
                  </a:schemeClr>
                </a:solidFill>
                <a:latin typeface="+mn-ea"/>
              </a:rPr>
              <a:t>＝</a:t>
            </a:r>
            <a:r>
              <a:rPr kumimoji="1" lang="en-US" altLang="ja-JP" sz="1100" b="1" dirty="0">
                <a:solidFill>
                  <a:schemeClr val="tx1">
                    <a:lumMod val="75000"/>
                    <a:lumOff val="25000"/>
                  </a:schemeClr>
                </a:solidFill>
                <a:latin typeface="+mn-ea"/>
              </a:rPr>
              <a:t>74.2</a:t>
            </a:r>
            <a:r>
              <a:rPr kumimoji="1" lang="ja-JP" altLang="en-US" sz="1100" b="1">
                <a:solidFill>
                  <a:schemeClr val="tx1">
                    <a:lumMod val="75000"/>
                    <a:lumOff val="25000"/>
                  </a:schemeClr>
                </a:solidFill>
                <a:latin typeface="+mn-ea"/>
              </a:rPr>
              <a:t>万円</a:t>
            </a:r>
            <a:endParaRPr kumimoji="1" lang="en-US" altLang="ja-JP" sz="1100" b="1" dirty="0">
              <a:solidFill>
                <a:schemeClr val="tx1">
                  <a:lumMod val="75000"/>
                  <a:lumOff val="25000"/>
                </a:schemeClr>
              </a:solidFill>
              <a:latin typeface="+mn-ea"/>
            </a:endParaRPr>
          </a:p>
          <a:p>
            <a:pPr>
              <a:lnSpc>
                <a:spcPct val="140000"/>
              </a:lnSpc>
            </a:pPr>
            <a:r>
              <a:rPr kumimoji="1" lang="ja-JP" altLang="en-US" sz="1100" b="1">
                <a:solidFill>
                  <a:schemeClr val="tx1">
                    <a:lumMod val="75000"/>
                    <a:lumOff val="25000"/>
                  </a:schemeClr>
                </a:solidFill>
                <a:latin typeface="+mn-ea"/>
              </a:rPr>
              <a:t>・賃金助成</a:t>
            </a:r>
            <a:r>
              <a:rPr kumimoji="1" lang="ja-JP" altLang="en-US" sz="1100" b="1" dirty="0">
                <a:solidFill>
                  <a:schemeClr val="tx1">
                    <a:lumMod val="75000"/>
                    <a:lumOff val="25000"/>
                  </a:schemeClr>
                </a:solidFill>
                <a:latin typeface="+mn-ea"/>
              </a:rPr>
              <a:t>　</a:t>
            </a:r>
            <a:r>
              <a:rPr kumimoji="1" lang="en-US" altLang="ja-JP" sz="1100" b="1" dirty="0">
                <a:solidFill>
                  <a:schemeClr val="tx1">
                    <a:lumMod val="75000"/>
                    <a:lumOff val="25000"/>
                  </a:schemeClr>
                </a:solidFill>
                <a:latin typeface="+mn-ea"/>
              </a:rPr>
              <a:t>12</a:t>
            </a:r>
            <a:r>
              <a:rPr kumimoji="1" lang="ja-JP" altLang="en-US" sz="1100" b="1">
                <a:solidFill>
                  <a:schemeClr val="tx1">
                    <a:lumMod val="75000"/>
                    <a:lumOff val="25000"/>
                  </a:schemeClr>
                </a:solidFill>
                <a:latin typeface="+mn-ea"/>
              </a:rPr>
              <a:t>時間</a:t>
            </a:r>
            <a:r>
              <a:rPr kumimoji="1" lang="en-US" altLang="ja-JP" sz="1100" b="1" dirty="0">
                <a:solidFill>
                  <a:schemeClr val="tx1">
                    <a:lumMod val="75000"/>
                    <a:lumOff val="25000"/>
                  </a:schemeClr>
                </a:solidFill>
                <a:latin typeface="+mn-ea"/>
              </a:rPr>
              <a:t> × 3</a:t>
            </a:r>
            <a:r>
              <a:rPr kumimoji="1" lang="ja-JP" altLang="en-US" sz="1100" b="1">
                <a:solidFill>
                  <a:schemeClr val="tx1">
                    <a:lumMod val="75000"/>
                    <a:lumOff val="25000"/>
                  </a:schemeClr>
                </a:solidFill>
                <a:latin typeface="+mn-ea"/>
              </a:rPr>
              <a:t>名</a:t>
            </a:r>
            <a:r>
              <a:rPr kumimoji="1" lang="en-US" altLang="ja-JP" sz="1100" b="1" dirty="0">
                <a:solidFill>
                  <a:schemeClr val="tx1">
                    <a:lumMod val="75000"/>
                    <a:lumOff val="25000"/>
                  </a:schemeClr>
                </a:solidFill>
                <a:latin typeface="+mn-ea"/>
              </a:rPr>
              <a:t> × 1000</a:t>
            </a:r>
            <a:r>
              <a:rPr kumimoji="1" lang="ja-JP" altLang="en-US" sz="1100" b="1">
                <a:solidFill>
                  <a:schemeClr val="tx1">
                    <a:lumMod val="75000"/>
                    <a:lumOff val="25000"/>
                  </a:schemeClr>
                </a:solidFill>
                <a:latin typeface="+mn-ea"/>
              </a:rPr>
              <a:t>円</a:t>
            </a:r>
            <a:r>
              <a:rPr kumimoji="1" lang="en-US" altLang="ja-JP" sz="1100" b="1" dirty="0">
                <a:solidFill>
                  <a:schemeClr val="tx1">
                    <a:lumMod val="75000"/>
                    <a:lumOff val="25000"/>
                  </a:schemeClr>
                </a:solidFill>
                <a:latin typeface="+mn-ea"/>
              </a:rPr>
              <a:t> = 3.6</a:t>
            </a:r>
            <a:r>
              <a:rPr kumimoji="1" lang="ja-JP" altLang="en-US" sz="1100" b="1">
                <a:solidFill>
                  <a:schemeClr val="tx1">
                    <a:lumMod val="75000"/>
                    <a:lumOff val="25000"/>
                  </a:schemeClr>
                </a:solidFill>
                <a:latin typeface="+mn-ea"/>
              </a:rPr>
              <a:t>万円</a:t>
            </a:r>
            <a:r>
              <a:rPr kumimoji="1" lang="en-US" altLang="ja-JP" sz="1100" b="1" dirty="0">
                <a:solidFill>
                  <a:schemeClr val="tx1">
                    <a:lumMod val="75000"/>
                    <a:lumOff val="25000"/>
                  </a:schemeClr>
                </a:solidFill>
                <a:latin typeface="+mn-ea"/>
              </a:rPr>
              <a:t> </a:t>
            </a:r>
            <a:endParaRPr kumimoji="1" lang="ja-JP" altLang="en-US" sz="1100" b="1">
              <a:solidFill>
                <a:schemeClr val="tx1">
                  <a:lumMod val="75000"/>
                  <a:lumOff val="25000"/>
                </a:schemeClr>
              </a:solidFill>
              <a:latin typeface="+mn-ea"/>
            </a:endParaRPr>
          </a:p>
        </p:txBody>
      </p:sp>
      <p:sp>
        <p:nvSpPr>
          <p:cNvPr id="51" name="テキスト ボックス 50">
            <a:extLst>
              <a:ext uri="{FF2B5EF4-FFF2-40B4-BE49-F238E27FC236}">
                <a16:creationId xmlns:a16="http://schemas.microsoft.com/office/drawing/2014/main" id="{CE6D407B-D062-E6E0-578F-270A26953061}"/>
              </a:ext>
            </a:extLst>
          </p:cNvPr>
          <p:cNvSpPr txBox="1"/>
          <p:nvPr/>
        </p:nvSpPr>
        <p:spPr>
          <a:xfrm>
            <a:off x="5098382" y="8272984"/>
            <a:ext cx="1284266" cy="707886"/>
          </a:xfrm>
          <a:prstGeom prst="rect">
            <a:avLst/>
          </a:prstGeom>
          <a:noFill/>
        </p:spPr>
        <p:txBody>
          <a:bodyPr wrap="square">
            <a:spAutoFit/>
          </a:bodyPr>
          <a:lstStyle/>
          <a:p>
            <a:r>
              <a:rPr lang="en-US" altLang="ja-JP" sz="4000" b="1" i="1" dirty="0">
                <a:solidFill>
                  <a:srgbClr val="DC6341"/>
                </a:solidFill>
                <a:latin typeface="+mn-ea"/>
              </a:rPr>
              <a:t>77</a:t>
            </a:r>
            <a:r>
              <a:rPr lang="en-US" altLang="ja-JP" sz="4000" b="1" i="1" dirty="0">
                <a:solidFill>
                  <a:srgbClr val="DC6341"/>
                </a:solidFill>
                <a:effectLst/>
                <a:latin typeface="+mn-ea"/>
              </a:rPr>
              <a:t>.8</a:t>
            </a:r>
          </a:p>
        </p:txBody>
      </p:sp>
      <p:sp>
        <p:nvSpPr>
          <p:cNvPr id="52" name="テキスト ボックス 51">
            <a:extLst>
              <a:ext uri="{FF2B5EF4-FFF2-40B4-BE49-F238E27FC236}">
                <a16:creationId xmlns:a16="http://schemas.microsoft.com/office/drawing/2014/main" id="{9B9D196F-69BF-1EDA-76B6-BEDEBC4DF7EE}"/>
              </a:ext>
            </a:extLst>
          </p:cNvPr>
          <p:cNvSpPr txBox="1"/>
          <p:nvPr/>
        </p:nvSpPr>
        <p:spPr>
          <a:xfrm>
            <a:off x="6176527" y="8556397"/>
            <a:ext cx="543739" cy="307777"/>
          </a:xfrm>
          <a:prstGeom prst="rect">
            <a:avLst/>
          </a:prstGeom>
          <a:noFill/>
        </p:spPr>
        <p:txBody>
          <a:bodyPr wrap="none" rtlCol="0">
            <a:spAutoFit/>
          </a:bodyPr>
          <a:lstStyle/>
          <a:p>
            <a:r>
              <a:rPr kumimoji="1" lang="ja-JP" altLang="en-US" sz="1400" b="1"/>
              <a:t>万円</a:t>
            </a:r>
          </a:p>
        </p:txBody>
      </p:sp>
      <p:sp>
        <p:nvSpPr>
          <p:cNvPr id="53" name="テキスト ボックス 52">
            <a:extLst>
              <a:ext uri="{FF2B5EF4-FFF2-40B4-BE49-F238E27FC236}">
                <a16:creationId xmlns:a16="http://schemas.microsoft.com/office/drawing/2014/main" id="{5B864CD3-BFB1-D8CA-AC03-F27AA2861D23}"/>
              </a:ext>
            </a:extLst>
          </p:cNvPr>
          <p:cNvSpPr txBox="1"/>
          <p:nvPr/>
        </p:nvSpPr>
        <p:spPr>
          <a:xfrm>
            <a:off x="4342921" y="8558599"/>
            <a:ext cx="902811" cy="307777"/>
          </a:xfrm>
          <a:prstGeom prst="rect">
            <a:avLst/>
          </a:prstGeom>
          <a:noFill/>
        </p:spPr>
        <p:txBody>
          <a:bodyPr wrap="none" rtlCol="0">
            <a:spAutoFit/>
          </a:bodyPr>
          <a:lstStyle/>
          <a:p>
            <a:r>
              <a:rPr kumimoji="1" lang="ja-JP" altLang="en-US" sz="1400" b="1"/>
              <a:t>補助金額</a:t>
            </a:r>
          </a:p>
        </p:txBody>
      </p:sp>
      <p:cxnSp>
        <p:nvCxnSpPr>
          <p:cNvPr id="56" name="直線コネクタ 55">
            <a:extLst>
              <a:ext uri="{FF2B5EF4-FFF2-40B4-BE49-F238E27FC236}">
                <a16:creationId xmlns:a16="http://schemas.microsoft.com/office/drawing/2014/main" id="{C0C31833-6E4F-E9D9-A83A-093626B43BF3}"/>
              </a:ext>
            </a:extLst>
          </p:cNvPr>
          <p:cNvCxnSpPr>
            <a:cxnSpLocks/>
          </p:cNvCxnSpPr>
          <p:nvPr/>
        </p:nvCxnSpPr>
        <p:spPr>
          <a:xfrm>
            <a:off x="3404593" y="7164546"/>
            <a:ext cx="0" cy="1639437"/>
          </a:xfrm>
          <a:prstGeom prst="line">
            <a:avLst/>
          </a:prstGeom>
          <a:ln w="28575">
            <a:solidFill>
              <a:srgbClr val="35258B"/>
            </a:solidFill>
          </a:ln>
        </p:spPr>
        <p:style>
          <a:lnRef idx="1">
            <a:schemeClr val="accent1"/>
          </a:lnRef>
          <a:fillRef idx="0">
            <a:schemeClr val="accent1"/>
          </a:fillRef>
          <a:effectRef idx="0">
            <a:schemeClr val="accent1"/>
          </a:effectRef>
          <a:fontRef idx="minor">
            <a:schemeClr val="tx1"/>
          </a:fontRef>
        </p:style>
      </p:cxnSp>
      <p:sp>
        <p:nvSpPr>
          <p:cNvPr id="59" name="テキスト ボックス 58">
            <a:extLst>
              <a:ext uri="{FF2B5EF4-FFF2-40B4-BE49-F238E27FC236}">
                <a16:creationId xmlns:a16="http://schemas.microsoft.com/office/drawing/2014/main" id="{643CA831-82FD-FE3A-2F2C-1B2A7C05B1A3}"/>
              </a:ext>
            </a:extLst>
          </p:cNvPr>
          <p:cNvSpPr txBox="1"/>
          <p:nvPr/>
        </p:nvSpPr>
        <p:spPr>
          <a:xfrm>
            <a:off x="197971" y="6864991"/>
            <a:ext cx="738664" cy="1938992"/>
          </a:xfrm>
          <a:prstGeom prst="rect">
            <a:avLst/>
          </a:prstGeom>
          <a:noFill/>
        </p:spPr>
        <p:txBody>
          <a:bodyPr vert="eaVert" wrap="none" rtlCol="0">
            <a:spAutoFit/>
          </a:bodyPr>
          <a:lstStyle/>
          <a:p>
            <a:r>
              <a:rPr kumimoji="1" lang="ja-JP" altLang="en-US" sz="3600" b="1">
                <a:solidFill>
                  <a:srgbClr val="35258B"/>
                </a:solidFill>
              </a:rPr>
              <a:t>活用事例</a:t>
            </a:r>
          </a:p>
        </p:txBody>
      </p:sp>
    </p:spTree>
    <p:extLst>
      <p:ext uri="{BB962C8B-B14F-4D97-AF65-F5344CB8AC3E}">
        <p14:creationId xmlns:p14="http://schemas.microsoft.com/office/powerpoint/2010/main" val="260320132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8d68d5a-99da-4cad-8da8-477c673b94cb">
      <Terms xmlns="http://schemas.microsoft.com/office/infopath/2007/PartnerControls"/>
    </lcf76f155ced4ddcb4097134ff3c332f>
    <TaxCatchAll xmlns="12b04449-124e-4936-9901-bea5c20992a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08B98DC08876C4794A15BBCB0BE9C5D" ma:contentTypeVersion="11" ma:contentTypeDescription="新しいドキュメントを作成します。" ma:contentTypeScope="" ma:versionID="bb55926babf357ce56e2acbde00ce751">
  <xsd:schema xmlns:xsd="http://www.w3.org/2001/XMLSchema" xmlns:xs="http://www.w3.org/2001/XMLSchema" xmlns:p="http://schemas.microsoft.com/office/2006/metadata/properties" xmlns:ns2="e8d68d5a-99da-4cad-8da8-477c673b94cb" xmlns:ns3="12b04449-124e-4936-9901-bea5c20992ad" targetNamespace="http://schemas.microsoft.com/office/2006/metadata/properties" ma:root="true" ma:fieldsID="272c4e87e258a04b4fea6213d63975c8" ns2:_="" ns3:_="">
    <xsd:import namespace="e8d68d5a-99da-4cad-8da8-477c673b94cb"/>
    <xsd:import namespace="12b04449-124e-4936-9901-bea5c20992a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d68d5a-99da-4cad-8da8-477c673b94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79c58e07-7108-49c4-a4fc-e74b57a2b89c"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2b04449-124e-4936-9901-bea5c20992a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25bac058-91bb-48ca-b848-a7aef63fa1f1}" ma:internalName="TaxCatchAll" ma:showField="CatchAllData" ma:web="12b04449-124e-4936-9901-bea5c20992a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30330FB-29F1-4936-B02E-6723C3D581EE}">
  <ds:schemaRefs>
    <ds:schemaRef ds:uri="12b04449-124e-4936-9901-bea5c20992ad"/>
    <ds:schemaRef ds:uri="e8d68d5a-99da-4cad-8da8-477c673b94cb"/>
    <ds:schemaRef ds:uri="http://schemas.microsoft.com/office/2006/documentManagement/types"/>
    <ds:schemaRef ds:uri="http://purl.org/dc/dcmitype/"/>
    <ds:schemaRef ds:uri="http://schemas.microsoft.com/office/infopath/2007/PartnerControls"/>
    <ds:schemaRef ds:uri="http://purl.org/dc/elements/1.1/"/>
    <ds:schemaRef ds:uri="http://purl.org/dc/terms/"/>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0F553AAE-85F5-45DD-ACCE-8137D8F05EC7}">
  <ds:schemaRefs>
    <ds:schemaRef ds:uri="http://schemas.microsoft.com/sharepoint/v3/contenttype/forms"/>
  </ds:schemaRefs>
</ds:datastoreItem>
</file>

<file path=customXml/itemProps3.xml><?xml version="1.0" encoding="utf-8"?>
<ds:datastoreItem xmlns:ds="http://schemas.openxmlformats.org/officeDocument/2006/customXml" ds:itemID="{6CDFEF4C-7A85-4EC0-96BC-2D0753B0AE00}"/>
</file>

<file path=docProps/app.xml><?xml version="1.0" encoding="utf-8"?>
<Properties xmlns="http://schemas.openxmlformats.org/officeDocument/2006/extended-properties" xmlns:vt="http://schemas.openxmlformats.org/officeDocument/2006/docPropsVTypes">
  <Template>Office Theme 2013 - 2022</Template>
  <TotalTime>2989</TotalTime>
  <Words>289</Words>
  <Application>Microsoft Macintosh PowerPoint</Application>
  <PresentationFormat>A4 210 x 297 mm</PresentationFormat>
  <Paragraphs>38</Paragraphs>
  <Slides>1</Slides>
  <Notes>1</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游ゴシック</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飛鳥 福原</dc:creator>
  <cp:lastModifiedBy>Momoko Ikeda</cp:lastModifiedBy>
  <cp:revision>98</cp:revision>
  <cp:lastPrinted>2025-05-26T10:24:24Z</cp:lastPrinted>
  <dcterms:created xsi:type="dcterms:W3CDTF">2023-03-04T01:53:35Z</dcterms:created>
  <dcterms:modified xsi:type="dcterms:W3CDTF">2026-01-28T04:26:00Z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0x010100A08B98DC08876C4794A15BBCB0BE9C5D</vt:lpwstr>
  </property>
</Properties>
</file>